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1" r:id="rId2"/>
    <p:sldId id="256" r:id="rId3"/>
    <p:sldId id="257" r:id="rId4"/>
    <p:sldId id="261" r:id="rId5"/>
    <p:sldId id="268" r:id="rId6"/>
    <p:sldId id="270" r:id="rId7"/>
    <p:sldId id="259" r:id="rId8"/>
    <p:sldId id="274" r:id="rId9"/>
    <p:sldId id="277" r:id="rId10"/>
    <p:sldId id="279" r:id="rId11"/>
    <p:sldId id="278" r:id="rId12"/>
    <p:sldId id="273" r:id="rId13"/>
    <p:sldId id="289" r:id="rId14"/>
    <p:sldId id="266" r:id="rId15"/>
    <p:sldId id="284" r:id="rId16"/>
    <p:sldId id="282" r:id="rId17"/>
    <p:sldId id="286" r:id="rId18"/>
    <p:sldId id="290" r:id="rId19"/>
    <p:sldId id="287" r:id="rId20"/>
    <p:sldId id="285" r:id="rId21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00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6433" autoAdjust="0"/>
  </p:normalViewPr>
  <p:slideViewPr>
    <p:cSldViewPr snapToGrid="0" showGuides="1">
      <p:cViewPr varScale="1">
        <p:scale>
          <a:sx n="112" d="100"/>
          <a:sy n="112" d="100"/>
        </p:scale>
        <p:origin x="54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54;&#1053;&#1048;&#1058;&#1054;&#1056;&#1048;&#1053;&#1043;\1.%20&#1052;&#1054;&#1053;&#1048;&#1058;&#1054;&#1056;&#1048;&#1053;&#1043;%202021\&#1088;&#1072;&#1089;&#1095;&#1077;&#1090;&#1099;\1.%20&#1085;&#1072;&#1091;&#1082;&#1086;&#1075;&#1088;&#1072;&#1076;&#1099;%20-2021(&#1084;&#1086;&#1081;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273941485301268E-2"/>
          <c:y val="4.2592782226797722E-2"/>
          <c:w val="0.96726876367758663"/>
          <c:h val="0.712972822263446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'2020'!$D$96:$D$97</c:f>
              <c:strCache>
                <c:ptCount val="1"/>
                <c:pt idx="0">
                  <c:v>численность населения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612242438354245E-3"/>
                  <c:y val="-2.5362318840579778E-2"/>
                </c:manualLayout>
              </c:layout>
              <c:tx>
                <c:rich>
                  <a:bodyPr/>
                  <a:lstStyle/>
                  <a:p>
                    <a:fld id="{A477E7CC-6141-4237-A34C-B6ACE5E24491}" type="VALUE">
                      <a:rPr lang="en-US" i="0" dirty="0">
                        <a:latin typeface="Bahnschrift SemiBold Condensed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"/>
                  <c:y val="-2.536231884057976E-2"/>
                </c:manualLayout>
              </c:layout>
              <c:tx>
                <c:rich>
                  <a:bodyPr/>
                  <a:lstStyle/>
                  <a:p>
                    <a:fld id="{F20C82DA-A4F7-4AED-932C-9AE70FC23C4F}" type="VALUE">
                      <a:rPr lang="en-US" i="0">
                        <a:latin typeface="Bahnschrift SemiBold Condensed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"/>
                  <c:y val="-2.1739130434782612E-2"/>
                </c:manualLayout>
              </c:layout>
              <c:tx>
                <c:rich>
                  <a:bodyPr/>
                  <a:lstStyle/>
                  <a:p>
                    <a:fld id="{67184F8D-4570-45F4-B810-FD3293F72300}" type="VALUE">
                      <a:rPr lang="en-US" i="0">
                        <a:latin typeface="Bahnschrift SemiBold Condensed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8.6717561863908395E-4"/>
                  <c:y val="-4.4786890100326299E-2"/>
                </c:manualLayout>
              </c:layout>
              <c:tx>
                <c:rich>
                  <a:bodyPr/>
                  <a:lstStyle/>
                  <a:p>
                    <a:fld id="{E3D81A0F-17D7-479A-BA83-75118CADF634}" type="VALUE">
                      <a:rPr lang="en-US" i="0">
                        <a:latin typeface="Bahnschrift SemiBold Condensed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7.9057759563565689E-3"/>
                  <c:y val="-1.5585242510931595E-2"/>
                </c:manualLayout>
              </c:layout>
              <c:tx>
                <c:rich>
                  <a:bodyPr/>
                  <a:lstStyle/>
                  <a:p>
                    <a:fld id="{50815CB9-332B-4AF1-89AD-8529E81C369E}" type="VALUE">
                      <a:rPr lang="en-US" i="0">
                        <a:latin typeface="Bahnschrift SemiBold Condensed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0"/>
                  <c:y val="-2.536231884057976E-2"/>
                </c:manualLayout>
              </c:layout>
              <c:tx>
                <c:rich>
                  <a:bodyPr/>
                  <a:lstStyle/>
                  <a:p>
                    <a:fld id="{DA3BF235-7CD2-43F8-B647-3BFE6F495C58}" type="VALUE">
                      <a:rPr lang="en-US" i="0">
                        <a:latin typeface="Bahnschrift SemiBold Condensed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6.7763793911627835E-3"/>
                  <c:y val="-1.7811705726779026E-2"/>
                </c:manualLayout>
              </c:layout>
              <c:tx>
                <c:rich>
                  <a:bodyPr/>
                  <a:lstStyle/>
                  <a:p>
                    <a:fld id="{881DD2CC-096F-4D69-AA57-EB33E74D2352}" type="VALUE">
                      <a:rPr lang="en-US" i="0" dirty="0">
                        <a:latin typeface="Bahnschrift SemiBold Condensed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0"/>
                  <c:y val="-2.1739130434782612E-2"/>
                </c:manualLayout>
              </c:layout>
              <c:tx>
                <c:rich>
                  <a:bodyPr/>
                  <a:lstStyle/>
                  <a:p>
                    <a:fld id="{CB16228F-4D01-4F8D-B5DF-4EB84E145D5E}" type="VALUE">
                      <a:rPr lang="en-US" i="0">
                        <a:latin typeface="Bahnschrift SemiBold Condensed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0"/>
                  <c:y val="-2.1739130434782612E-2"/>
                </c:manualLayout>
              </c:layout>
              <c:tx>
                <c:rich>
                  <a:bodyPr/>
                  <a:lstStyle/>
                  <a:p>
                    <a:fld id="{62247ECA-52C8-49DC-B2DE-9FE62D3DC7D1}" type="VALUE">
                      <a:rPr lang="en-US" i="0">
                        <a:latin typeface="Bahnschrift SemiBold Condensed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4.5175862607751745E-3"/>
                  <c:y val="-2.0038168942626361E-2"/>
                </c:manualLayout>
              </c:layout>
              <c:tx>
                <c:rich>
                  <a:bodyPr/>
                  <a:lstStyle/>
                  <a:p>
                    <a:fld id="{9DE1F0C0-18B4-49C4-8F99-816E7E8BDB9C}" type="VALUE">
                      <a:rPr lang="en-US" i="0">
                        <a:latin typeface="Bahnschrift SemiBold Condensed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0"/>
              <c:layout>
                <c:manualLayout>
                  <c:x val="0"/>
                  <c:y val="-2.1739130434782612E-2"/>
                </c:manualLayout>
              </c:layout>
              <c:tx>
                <c:rich>
                  <a:bodyPr/>
                  <a:lstStyle/>
                  <a:p>
                    <a:fld id="{B9C87845-9B63-4DC4-A45F-220658A7C72C}" type="VALUE">
                      <a:rPr lang="en-US" i="0">
                        <a:latin typeface="Bahnschrift SemiBold Condensed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7AFE5681-9798-4909-8030-1330746A6237}" type="VALUE">
                      <a:rPr lang="en-US" i="0">
                        <a:latin typeface="Bahnschrift SemiBold Condensed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2"/>
              <c:layout>
                <c:manualLayout>
                  <c:x val="0"/>
                  <c:y val="-2.8985507246376812E-2"/>
                </c:manualLayout>
              </c:layout>
              <c:tx>
                <c:rich>
                  <a:bodyPr/>
                  <a:lstStyle/>
                  <a:p>
                    <a:fld id="{C337BD9C-1254-4CD9-B711-469205D01DC0}" type="VALUE">
                      <a:rPr lang="en-US" i="0">
                        <a:latin typeface="Bahnschrift SemiBold Condensed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'2020'!$C$98:$C$110</c:f>
              <c:strCache>
                <c:ptCount val="13"/>
                <c:pt idx="0">
                  <c:v>Бийск</c:v>
                </c:pt>
                <c:pt idx="1">
                  <c:v>Дубна</c:v>
                </c:pt>
                <c:pt idx="2">
                  <c:v>Жуковский</c:v>
                </c:pt>
                <c:pt idx="3">
                  <c:v>Кольцово</c:v>
                </c:pt>
                <c:pt idx="4">
                  <c:v>Королев</c:v>
                </c:pt>
                <c:pt idx="5">
                  <c:v>Мичуринск</c:v>
                </c:pt>
                <c:pt idx="6">
                  <c:v>Обнинск</c:v>
                </c:pt>
                <c:pt idx="7">
                  <c:v>Протвино</c:v>
                </c:pt>
                <c:pt idx="8">
                  <c:v>Пущино</c:v>
                </c:pt>
                <c:pt idx="9">
                  <c:v>Реутов</c:v>
                </c:pt>
                <c:pt idx="10">
                  <c:v>Троицк</c:v>
                </c:pt>
                <c:pt idx="11">
                  <c:v>Фрязино</c:v>
                </c:pt>
                <c:pt idx="12">
                  <c:v>Черноголовка</c:v>
                </c:pt>
              </c:strCache>
            </c:strRef>
          </c:cat>
          <c:val>
            <c:numRef>
              <c:f>'2020'!$D$98:$D$110</c:f>
              <c:numCache>
                <c:formatCode>General</c:formatCode>
                <c:ptCount val="13"/>
                <c:pt idx="0">
                  <c:v>209209</c:v>
                </c:pt>
                <c:pt idx="1">
                  <c:v>74985</c:v>
                </c:pt>
                <c:pt idx="2">
                  <c:v>107560</c:v>
                </c:pt>
                <c:pt idx="3">
                  <c:v>17480</c:v>
                </c:pt>
                <c:pt idx="4">
                  <c:v>225858</c:v>
                </c:pt>
                <c:pt idx="5">
                  <c:v>90722</c:v>
                </c:pt>
                <c:pt idx="6">
                  <c:v>117419</c:v>
                </c:pt>
                <c:pt idx="7">
                  <c:v>35367</c:v>
                </c:pt>
                <c:pt idx="8">
                  <c:v>20696</c:v>
                </c:pt>
                <c:pt idx="9">
                  <c:v>108054</c:v>
                </c:pt>
                <c:pt idx="10">
                  <c:v>61284</c:v>
                </c:pt>
                <c:pt idx="11">
                  <c:v>59538</c:v>
                </c:pt>
                <c:pt idx="12">
                  <c:v>23236</c:v>
                </c:pt>
              </c:numCache>
            </c:numRef>
          </c:val>
        </c:ser>
        <c:ser>
          <c:idx val="1"/>
          <c:order val="1"/>
          <c:tx>
            <c:strRef>
              <c:f>'2020'!$E$96:$E$97</c:f>
              <c:strCache>
                <c:ptCount val="1"/>
                <c:pt idx="0">
                  <c:v>Численность исследователей НПК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193422832603772E-3"/>
                  <c:y val="-5.2671186020320712E-3"/>
                </c:manualLayout>
              </c:layout>
              <c:tx>
                <c:rich>
                  <a:bodyPr/>
                  <a:lstStyle/>
                  <a:p>
                    <a:fld id="{6EC97612-9326-458E-96ED-818D21DF8D1F}" type="VALUE">
                      <a:rPr lang="en-US" i="0">
                        <a:latin typeface="Bahnschrift SemiBold Condensed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4FC3CB5-5B66-4810-A711-95F670B7B224}" type="VALUE">
                      <a:rPr lang="en-US" i="0">
                        <a:latin typeface="Bahnschrift SemiBold Condensed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B9E2982-DCFD-4E4E-951C-0E3BC41E87EB}" type="VALUE">
                      <a:rPr lang="en-US" i="0">
                        <a:latin typeface="Bahnschrift SemiBold Condensed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8921C2C-43BD-45CE-9983-A8C70810E859}" type="VALUE">
                      <a:rPr lang="en-US" i="0">
                        <a:latin typeface="Bahnschrift SemiBold Condensed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B17C96E-D7DA-47DC-A323-E90BAF202CFB}" type="VALUE">
                      <a:rPr lang="en-US" i="0">
                        <a:latin typeface="Bahnschrift SemiBold Condensed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CFF2B22C-E7D5-4350-B5D1-FA52EDE29E4F}" type="VALUE">
                      <a:rPr lang="en-US" i="0">
                        <a:latin typeface="Bahnschrift SemiBold Condensed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FF71B899-EC71-4ABD-A228-0F8BCC95FA2A}" type="VALUE">
                      <a:rPr lang="en-US" i="0">
                        <a:latin typeface="Bahnschrift SemiBold Condensed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76F1E50-021B-4C7D-A813-FA27BA83208E}" type="VALUE">
                      <a:rPr lang="en-US" i="0">
                        <a:latin typeface="Bahnschrift SemiBold Condensed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436D8B9D-2027-45EA-902B-51B743EF3A57}" type="VALUE">
                      <a:rPr lang="en-US" i="0">
                        <a:latin typeface="Bahnschrift SemiBold Condensed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284AA862-E19C-4998-B6E9-D8AF360DBF26}" type="VALUE">
                      <a:rPr lang="en-US" i="0">
                        <a:latin typeface="Bahnschrift SemiBold Condensed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4FDEFEC7-10E0-419E-A7B2-61BAAB444E51}" type="VALUE">
                      <a:rPr lang="en-US" i="0">
                        <a:latin typeface="Bahnschrift SemiBold Condensed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97E61D2B-C86A-455A-8612-BB7724EC19FF}" type="VALUE">
                      <a:rPr lang="en-US" i="0">
                        <a:latin typeface="Bahnschrift SemiBold Condensed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ED3B46CC-49BE-4F21-99B7-7E9408C57DE0}" type="VALUE">
                      <a:rPr lang="en-US" i="0">
                        <a:latin typeface="Bahnschrift SemiBold Condensed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solidFill>
                <a:srgbClr val="EEECE1">
                  <a:lumMod val="90000"/>
                  <a:alpha val="43000"/>
                </a:srgbClr>
              </a:solidFill>
            </c:spPr>
            <c:txPr>
              <a:bodyPr/>
              <a:lstStyle/>
              <a:p>
                <a:pPr>
                  <a:defRPr sz="1600" b="1" i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'2020'!$C$98:$C$110</c:f>
              <c:strCache>
                <c:ptCount val="13"/>
                <c:pt idx="0">
                  <c:v>Бийск</c:v>
                </c:pt>
                <c:pt idx="1">
                  <c:v>Дубна</c:v>
                </c:pt>
                <c:pt idx="2">
                  <c:v>Жуковский</c:v>
                </c:pt>
                <c:pt idx="3">
                  <c:v>Кольцово</c:v>
                </c:pt>
                <c:pt idx="4">
                  <c:v>Королев</c:v>
                </c:pt>
                <c:pt idx="5">
                  <c:v>Мичуринск</c:v>
                </c:pt>
                <c:pt idx="6">
                  <c:v>Обнинск</c:v>
                </c:pt>
                <c:pt idx="7">
                  <c:v>Протвино</c:v>
                </c:pt>
                <c:pt idx="8">
                  <c:v>Пущино</c:v>
                </c:pt>
                <c:pt idx="9">
                  <c:v>Реутов</c:v>
                </c:pt>
                <c:pt idx="10">
                  <c:v>Троицк</c:v>
                </c:pt>
                <c:pt idx="11">
                  <c:v>Фрязино</c:v>
                </c:pt>
                <c:pt idx="12">
                  <c:v>Черноголовка</c:v>
                </c:pt>
              </c:strCache>
            </c:strRef>
          </c:cat>
          <c:val>
            <c:numRef>
              <c:f>'2020'!$E$98:$E$110</c:f>
              <c:numCache>
                <c:formatCode>0</c:formatCode>
                <c:ptCount val="13"/>
                <c:pt idx="0">
                  <c:v>650</c:v>
                </c:pt>
                <c:pt idx="1">
                  <c:v>2112</c:v>
                </c:pt>
                <c:pt idx="2" formatCode="#,##0">
                  <c:v>3440</c:v>
                </c:pt>
                <c:pt idx="3">
                  <c:v>1536</c:v>
                </c:pt>
                <c:pt idx="4">
                  <c:v>6919</c:v>
                </c:pt>
                <c:pt idx="5">
                  <c:v>1302.2</c:v>
                </c:pt>
                <c:pt idx="6">
                  <c:v>2718</c:v>
                </c:pt>
                <c:pt idx="7">
                  <c:v>957</c:v>
                </c:pt>
                <c:pt idx="8">
                  <c:v>953.7</c:v>
                </c:pt>
                <c:pt idx="9">
                  <c:v>1779</c:v>
                </c:pt>
                <c:pt idx="10">
                  <c:v>1496</c:v>
                </c:pt>
                <c:pt idx="11">
                  <c:v>1033</c:v>
                </c:pt>
                <c:pt idx="12">
                  <c:v>1312.7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gapDepth val="294"/>
        <c:shape val="box"/>
        <c:axId val="641124424"/>
        <c:axId val="641128736"/>
        <c:axId val="0"/>
      </c:bar3DChart>
      <c:catAx>
        <c:axId val="641124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 baseline="0">
                <a:latin typeface="Bahnschrift SemiBold Condensed" panose="020B0502040204020203" pitchFamily="34" charset="0"/>
              </a:defRPr>
            </a:pPr>
            <a:endParaRPr lang="ru-RU"/>
          </a:p>
        </c:txPr>
        <c:crossAx val="641128736"/>
        <c:crosses val="autoZero"/>
        <c:auto val="1"/>
        <c:lblAlgn val="ctr"/>
        <c:lblOffset val="100"/>
        <c:noMultiLvlLbl val="0"/>
      </c:catAx>
      <c:valAx>
        <c:axId val="641128736"/>
        <c:scaling>
          <c:orientation val="minMax"/>
        </c:scaling>
        <c:delete val="1"/>
        <c:axPos val="l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one"/>
        <c:crossAx val="64112442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000" b="1" i="0" baseline="0">
                <a:solidFill>
                  <a:srgbClr val="002060"/>
                </a:solidFill>
                <a:latin typeface="Bahnschrift SemiBold Condensed" panose="020B0502040204020203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="1" i="0" baseline="0">
                <a:solidFill>
                  <a:srgbClr val="002060"/>
                </a:solidFill>
                <a:latin typeface="Bahnschrift SemiBold Condensed" panose="020B0502040204020203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920476804987465"/>
          <c:y val="0.12416349786740152"/>
          <c:w val="0.37882263870231447"/>
          <c:h val="0.12576842387282136"/>
        </c:manualLayout>
      </c:layout>
      <c:overlay val="0"/>
      <c:txPr>
        <a:bodyPr/>
        <a:lstStyle/>
        <a:p>
          <a:pPr>
            <a:defRPr sz="1800" b="0" i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2314321527373715E-2"/>
          <c:y val="0.21690018117889373"/>
          <c:w val="0.53951960204243565"/>
          <c:h val="0.7494312052100209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088772350890241"/>
          <c:y val="0.34072576265843402"/>
          <c:w val="0.35177871377593134"/>
          <c:h val="0.595613777616135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8881174880158827E-2"/>
          <c:y val="0.23104695000676712"/>
          <c:w val="0.55402585133719284"/>
          <c:h val="0.7688830123483471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4"/>
            <c:bubble3D val="0"/>
            <c:explosion val="16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5"/>
            <c:bubble3D val="0"/>
            <c:explosion val="1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3"/>
              <c:layout/>
              <c:tx>
                <c:rich>
                  <a:bodyPr/>
                  <a:lstStyle/>
                  <a:p>
                    <a:fld id="{1E1D4750-C300-4BDD-B34B-8F04E9219B92}" type="PERCENTAGE">
                      <a:rPr lang="en-US">
                        <a:solidFill>
                          <a:schemeClr val="tx1"/>
                        </a:solidFill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4.7320722370018081E-2"/>
                  <c:y val="3.872232399108196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3900970157339595E-2"/>
                  <c:y val="5.621736075274936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0461575011677752E-2"/>
                  <c:y val="6.009717331891783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2432295611297987E-2"/>
                  <c:y val="5.528361343448614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'Объем инн.тов'!$L$22:$L$30</c:f>
              <c:strCache>
                <c:ptCount val="9"/>
                <c:pt idx="0">
                  <c:v>Приволжский федеральный округ</c:v>
                </c:pt>
                <c:pt idx="1">
                  <c:v>Центральный федеральный округ
(не включая Москву)</c:v>
                </c:pt>
                <c:pt idx="2">
                  <c:v>Уральский федеральный округ</c:v>
                </c:pt>
                <c:pt idx="3">
                  <c:v>Сибирский федеральный округ</c:v>
                </c:pt>
                <c:pt idx="4">
                  <c:v>наукограды</c:v>
                </c:pt>
                <c:pt idx="5">
                  <c:v>Северо-Западный федеральный округ
(не включая Санкт-Петербург)</c:v>
                </c:pt>
                <c:pt idx="6">
                  <c:v>Южный федеральный округ</c:v>
                </c:pt>
                <c:pt idx="7">
                  <c:v>Дальневосточный федеральный округ</c:v>
                </c:pt>
                <c:pt idx="8">
                  <c:v>Северо-Кавказский федеральный округ</c:v>
                </c:pt>
              </c:strCache>
            </c:strRef>
          </c:cat>
          <c:val>
            <c:numRef>
              <c:f>'Объем инн.тов'!$M$22:$M$30</c:f>
              <c:numCache>
                <c:formatCode>#,##0.00</c:formatCode>
                <c:ptCount val="9"/>
                <c:pt idx="0">
                  <c:v>1606414.4</c:v>
                </c:pt>
                <c:pt idx="1">
                  <c:v>1026748.8</c:v>
                </c:pt>
                <c:pt idx="2">
                  <c:v>500723.7</c:v>
                </c:pt>
                <c:pt idx="3">
                  <c:v>382073.2</c:v>
                </c:pt>
                <c:pt idx="4">
                  <c:v>256781.6</c:v>
                </c:pt>
                <c:pt idx="5">
                  <c:v>228232.6</c:v>
                </c:pt>
                <c:pt idx="6">
                  <c:v>172935.5</c:v>
                </c:pt>
                <c:pt idx="7">
                  <c:v>153005.1</c:v>
                </c:pt>
                <c:pt idx="8">
                  <c:v>44284.7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Bahnschrift Semi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410698448351395"/>
          <c:y val="0.33542072434798154"/>
          <c:w val="0.37409599629708845"/>
          <c:h val="0.623907315271882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Bahnschrift SemiCondensed" panose="020B0502040204020203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CFC45-1A2D-4BB0-B0E5-1D011CDE9B67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81B02-1EA8-498E-AA21-177A55768A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72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81B02-1EA8-498E-AA21-177A55768A0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149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81B02-1EA8-498E-AA21-177A55768A0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604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079B6-270F-4EC6-AC39-6307F742AD66}" type="datetime1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8DEC-FCA0-4473-9F01-EC2E0A2656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637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275C-59E2-46D4-BDA6-6613A4172C6B}" type="datetime1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8DEC-FCA0-4473-9F01-EC2E0A2656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733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4131-E48A-41AD-B169-0FF6B802A476}" type="datetime1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8DEC-FCA0-4473-9F01-EC2E0A2656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974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CB7F-130F-401F-8AA9-74108F87D3C0}" type="datetime1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8DEC-FCA0-4473-9F01-EC2E0A2656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653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DAC58-F1A6-4670-AB1E-3384ACAD6126}" type="datetime1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8DEC-FCA0-4473-9F01-EC2E0A2656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6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4922-73FB-4152-B27B-A623498F2AA7}" type="datetime1">
              <a:rPr lang="ru-RU" smtClean="0"/>
              <a:pPr/>
              <a:t>24.12.2021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8DEC-FCA0-4473-9F01-EC2E0A2656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098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C475-42F0-4DDB-99F8-119E6E9BDEDF}" type="datetime1">
              <a:rPr lang="ru-RU" smtClean="0"/>
              <a:pPr/>
              <a:t>24.12.2021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8DEC-FCA0-4473-9F01-EC2E0A2656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38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E931-F6F2-49D6-9035-B43DA3FE59F8}" type="datetime1">
              <a:rPr lang="ru-RU" smtClean="0"/>
              <a:pPr/>
              <a:t>24.12.2021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8DEC-FCA0-4473-9F01-EC2E0A2656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83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E2AC-8DE9-4C18-A904-BC34862C84EE}" type="datetime1">
              <a:rPr lang="ru-RU" smtClean="0"/>
              <a:pPr/>
              <a:t>24.12.2021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8DEC-FCA0-4473-9F01-EC2E0A2656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005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0A9E-6E4D-48E6-B4DD-F6F00B19A408}" type="datetime1">
              <a:rPr lang="ru-RU" smtClean="0"/>
              <a:pPr/>
              <a:t>24.12.2021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8DEC-FCA0-4473-9F01-EC2E0A2656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86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D365-5FA9-4CF3-BD89-BB4C2A9ADAFB}" type="datetime1">
              <a:rPr lang="ru-RU" smtClean="0"/>
              <a:pPr/>
              <a:t>24.12.2021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8DEC-FCA0-4473-9F01-EC2E0A2656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88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8C05D-0CE6-4334-9A5F-D64090256C17}" type="datetime1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F8DEC-FCA0-4473-9F01-EC2E0A2656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6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56972A8-7CAF-42C1-9927-78924BAD55AB}"/>
              </a:ext>
            </a:extLst>
          </p:cNvPr>
          <p:cNvSpPr txBox="1"/>
          <p:nvPr/>
        </p:nvSpPr>
        <p:spPr>
          <a:xfrm>
            <a:off x="1748970" y="3148985"/>
            <a:ext cx="8726715" cy="253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prstClr val="white"/>
                </a:solidFill>
                <a:latin typeface="Geometria" panose="020B0503020204020204" pitchFamily="34" charset="-52"/>
                <a:cs typeface="Times New Roman" panose="02020603050405020304" pitchFamily="18" charset="0"/>
              </a:rPr>
              <a:t>ПРЕДЛОЖЕНИЯ МИНОБРНАУКИ РОССИИ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prstClr val="white"/>
                </a:solidFill>
                <a:latin typeface="Geometria" panose="020B0503020204020204" pitchFamily="34" charset="-52"/>
                <a:cs typeface="Times New Roman" panose="02020603050405020304" pitchFamily="18" charset="0"/>
              </a:rPr>
              <a:t>О ВНЕСЕНИИ ИЗМЕНЕНИЙ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prstClr val="white"/>
                </a:solidFill>
                <a:latin typeface="Geometria" panose="020B0503020204020204" pitchFamily="34" charset="-52"/>
                <a:cs typeface="Times New Roman" panose="02020603050405020304" pitchFamily="18" charset="0"/>
              </a:rPr>
              <a:t>В НАЛОГОВЫЙ КОДЕКС РОССИЙСКОЙ ФЕДЕРАЦИИ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prstClr val="white"/>
                </a:solidFill>
                <a:latin typeface="Geometria" panose="020B0503020204020204" pitchFamily="34" charset="-52"/>
                <a:cs typeface="Times New Roman" panose="02020603050405020304" pitchFamily="18" charset="0"/>
              </a:rPr>
              <a:t>(ЧАСТЬ ВТОРАЯ СТАТЬИ 149 И 395)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prstClr val="white"/>
                </a:solidFill>
                <a:latin typeface="Geometria" panose="020B0503020204020204" pitchFamily="34" charset="-52"/>
                <a:cs typeface="Times New Roman" panose="02020603050405020304" pitchFamily="18" charset="0"/>
              </a:rPr>
              <a:t>С ЦЕЛЬЮ СОВЕРШЕНСТВОВАНИЯ МЕР ГОСУДАРСТВЕННОЙ ПОДДЕРЖКИ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prstClr val="white"/>
                </a:solidFill>
                <a:latin typeface="Geometria" panose="020B0503020204020204" pitchFamily="34" charset="-52"/>
                <a:cs typeface="Times New Roman" panose="02020603050405020304" pitchFamily="18" charset="0"/>
              </a:rPr>
              <a:t>ГОСУДАРСТВЕННЫХ НАУЧНЫХ ЦЕНТРОВ РОССИЙСКОЙ ФЕДЕРАЦИИ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142" y="0"/>
            <a:ext cx="122842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62228" y="3148985"/>
            <a:ext cx="101438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200" b="1" dirty="0">
                <a:solidFill>
                  <a:schemeClr val="bg1"/>
                </a:solidFill>
                <a:latin typeface="+mj-lt"/>
              </a:rPr>
              <a:t>О развитии </a:t>
            </a:r>
            <a:r>
              <a:rPr lang="ru-RU" altLang="ru-RU" sz="2200" b="1" dirty="0" err="1">
                <a:solidFill>
                  <a:schemeClr val="bg1"/>
                </a:solidFill>
                <a:latin typeface="+mj-lt"/>
              </a:rPr>
              <a:t>наукоградов</a:t>
            </a:r>
            <a:r>
              <a:rPr lang="ru-RU" altLang="ru-RU" sz="2200" b="1" dirty="0">
                <a:solidFill>
                  <a:schemeClr val="bg1"/>
                </a:solidFill>
                <a:latin typeface="+mj-lt"/>
              </a:rPr>
              <a:t> Российской Федерации </a:t>
            </a:r>
            <a:r>
              <a:rPr lang="ru-RU" altLang="ru-RU" sz="22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ru-RU" altLang="ru-RU" sz="2200" b="1" dirty="0" smtClean="0">
                <a:solidFill>
                  <a:schemeClr val="bg1"/>
                </a:solidFill>
                <a:latin typeface="+mj-lt"/>
              </a:rPr>
            </a:br>
            <a:r>
              <a:rPr lang="ru-RU" altLang="ru-RU" sz="2200" b="1" dirty="0" smtClean="0">
                <a:solidFill>
                  <a:schemeClr val="bg1"/>
                </a:solidFill>
                <a:latin typeface="+mj-lt"/>
              </a:rPr>
              <a:t>и </a:t>
            </a:r>
            <a:r>
              <a:rPr lang="ru-RU" altLang="ru-RU" sz="2200" b="1" dirty="0">
                <a:solidFill>
                  <a:schemeClr val="bg1"/>
                </a:solidFill>
                <a:latin typeface="+mj-lt"/>
              </a:rPr>
              <a:t>иных территорий с высокой концентрацией научно-технологического потенциала</a:t>
            </a:r>
          </a:p>
        </p:txBody>
      </p:sp>
    </p:spTree>
    <p:extLst>
      <p:ext uri="{BB962C8B-B14F-4D97-AF65-F5344CB8AC3E}">
        <p14:creationId xmlns:p14="http://schemas.microsoft.com/office/powerpoint/2010/main" val="428242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81991" y="236898"/>
            <a:ext cx="103295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+mj-lt"/>
              </a:rPr>
              <a:t>НАУКОГРАД ЧЕРНОГОЛОВКА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+mj-lt"/>
              </a:rPr>
              <a:t>Центр компетенций НТИ по направлению 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+mj-lt"/>
              </a:rPr>
              <a:t>«Технологии создания новых и портативных источников энергии»</a:t>
            </a:r>
            <a:endParaRPr lang="ru-RU" sz="2200" b="1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70005" y="1341912"/>
            <a:ext cx="10424665" cy="204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04800" y="1482510"/>
            <a:ext cx="445346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Значимые результаты научно-исследовательской деятельности</a:t>
            </a:r>
          </a:p>
          <a:p>
            <a:pPr algn="just"/>
            <a:r>
              <a:rPr lang="ru-RU" sz="1600" dirty="0" smtClean="0"/>
              <a:t>За создание универсальной электрической автономной автомобильной платформы с источником энергии на основе водородного топливного элемента в декабре 2020 года получена благодарность первого заместителя Председателя Правительства России Андрея Белоусова и приз конкурса "Технологический прорыв - 2020".</a:t>
            </a:r>
          </a:p>
        </p:txBody>
      </p:sp>
      <p:pic>
        <p:nvPicPr>
          <p:cNvPr id="30730" name="Picture 10" descr="https://automobile-zip.ru/wp-content/uploads/c/1/7/c17bc1a0ff970145163181825e1f67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894" y="4097867"/>
            <a:ext cx="4367506" cy="2422327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000942" y="1491783"/>
            <a:ext cx="578185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Создание важных объектов инфраструктуры</a:t>
            </a:r>
          </a:p>
          <a:p>
            <a:pPr algn="just"/>
            <a:r>
              <a:rPr lang="ru-RU" sz="1600" b="1" dirty="0" smtClean="0"/>
              <a:t>В 2020 году была введена в эксплуатацию водородная заправочная станция с возможностью заправки водородных электромобилей водородом с давлением до 350 бар. </a:t>
            </a:r>
            <a:r>
              <a:rPr lang="ru-RU" sz="1600" dirty="0" smtClean="0"/>
              <a:t>Наличие водородной заправочной станции является первым шагом по внедрению водородных технологий в электротранспорте и дает возможность как Центру, так и сторонним организациям заниматься проведением испытаний и внедрением энергоустановок на основе водородных топливных элементов в транспорте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32" name="Picture 12" descr="https://s.auto.drom.ru/i24247/pubs/4483/79686/35568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4551" y="3865858"/>
            <a:ext cx="3637493" cy="2602797"/>
          </a:xfrm>
          <a:prstGeom prst="rect">
            <a:avLst/>
          </a:prstGeom>
          <a:noFill/>
        </p:spPr>
      </p:pic>
      <p:pic>
        <p:nvPicPr>
          <p:cNvPr id="30734" name="Picture 14" descr="https://s.auto.drom.ru/i24247/pubs/4483/79686/35568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8423" y="4251366"/>
            <a:ext cx="2914073" cy="1942715"/>
          </a:xfrm>
          <a:prstGeom prst="rect">
            <a:avLst/>
          </a:prstGeom>
          <a:noFill/>
        </p:spPr>
      </p:pic>
      <p:pic>
        <p:nvPicPr>
          <p:cNvPr id="14" name="Объект 4">
            <a:extLst>
              <a:ext uri="{FF2B5EF4-FFF2-40B4-BE49-F238E27FC236}">
                <a16:creationId xmlns:a16="http://schemas.microsoft.com/office/drawing/2014/main" xmlns="" id="{256F29BB-89B0-4244-B8B7-C688A7D6E4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88101"/>
          <a:stretch/>
        </p:blipFill>
        <p:spPr>
          <a:xfrm>
            <a:off x="10886303" y="0"/>
            <a:ext cx="1305697" cy="6858000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054057" y="6334358"/>
            <a:ext cx="2743200" cy="365125"/>
          </a:xfrm>
        </p:spPr>
        <p:txBody>
          <a:bodyPr/>
          <a:lstStyle/>
          <a:p>
            <a:fld id="{17DF8DEC-FCA0-4473-9F01-EC2E0A2656B2}" type="slidenum">
              <a:rPr lang="ru-RU" sz="1800" b="1" smtClean="0">
                <a:solidFill>
                  <a:schemeClr val="bg1"/>
                </a:solidFill>
              </a:rPr>
              <a:pPr/>
              <a:t>10</a:t>
            </a:fld>
            <a:endParaRPr lang="ru-RU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8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90749" y="343776"/>
            <a:ext cx="99145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+mj-lt"/>
              </a:rPr>
              <a:t>НАУКОГРАД ЖУКОВСКИЙ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+mj-lt"/>
              </a:rPr>
              <a:t>НАУЧНЫЙ ЦЕНТР МИРОВОГО УРОВНЯ  «СВЕРХЗВУК»</a:t>
            </a:r>
            <a:endParaRPr lang="ru-RU" sz="22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701" y="1380656"/>
            <a:ext cx="9516533" cy="5165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Объект 4">
            <a:extLst>
              <a:ext uri="{FF2B5EF4-FFF2-40B4-BE49-F238E27FC236}">
                <a16:creationId xmlns:a16="http://schemas.microsoft.com/office/drawing/2014/main" xmlns="" id="{256F29BB-89B0-4244-B8B7-C688A7D6E4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8101"/>
          <a:stretch/>
        </p:blipFill>
        <p:spPr>
          <a:xfrm>
            <a:off x="10886303" y="0"/>
            <a:ext cx="1305697" cy="6858000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026236" y="6320724"/>
            <a:ext cx="2743200" cy="365125"/>
          </a:xfrm>
        </p:spPr>
        <p:txBody>
          <a:bodyPr/>
          <a:lstStyle/>
          <a:p>
            <a:fld id="{17DF8DEC-FCA0-4473-9F01-EC2E0A2656B2}" type="slidenum">
              <a:rPr lang="ru-RU" sz="1800" b="1" smtClean="0">
                <a:solidFill>
                  <a:schemeClr val="bg1"/>
                </a:solidFill>
              </a:rPr>
              <a:pPr/>
              <a:t>11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61473" y="1235377"/>
            <a:ext cx="99558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682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86888" y="385340"/>
            <a:ext cx="103196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143980"/>
                </a:solidFill>
                <a:latin typeface="Geometria" panose="020B0503020204020204" pitchFamily="34" charset="-52"/>
                <a:cs typeface="Times New Roman" panose="02020603050405020304" pitchFamily="18" charset="0"/>
              </a:rPr>
              <a:t>Наукограды – победители конкурсного отбора мероприятий,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143980"/>
                </a:solidFill>
                <a:latin typeface="Geometria" panose="020B0503020204020204" pitchFamily="34" charset="-52"/>
                <a:cs typeface="Times New Roman" panose="02020603050405020304" pitchFamily="18" charset="0"/>
              </a:rPr>
              <a:t>способствующих реализации инновационных проектов наукоградов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86888" y="1905183"/>
            <a:ext cx="9826830" cy="4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2021 году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победители конкурсного отбора утверждены Распоряжением Министерства науки и высшего образования Российской Федерации от 2 апреля 2021 г. № 100-р.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solidFill>
                  <a:srgbClr val="002060"/>
                </a:solidFill>
              </a:rPr>
              <a:t>Мичуринск (Тамбовская область) </a:t>
            </a:r>
            <a:r>
              <a:rPr lang="ru-RU" sz="1600" dirty="0"/>
              <a:t>– 50 млн рублей на проект по созданию высокотехнологичного производства оригинальных и элитных семян отечественных сортов зерновых и масличных культур для формирования конкурентоспособного фонда семенного материала на базе созданного в рамках нацпроекта «Наука» Селекционно-семеноводческого центра федерального научного центра им. И.В. Мичурина.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solidFill>
                  <a:srgbClr val="002060"/>
                </a:solidFill>
              </a:rPr>
              <a:t>Кольцово (Новосибирская область)</a:t>
            </a:r>
            <a:r>
              <a:rPr lang="ru-RU" sz="1600" dirty="0"/>
              <a:t> – 20,7 млн рублей на создание </a:t>
            </a:r>
            <a:r>
              <a:rPr lang="ru-RU" sz="1600" dirty="0" err="1"/>
              <a:t>агробиоинженерного</a:t>
            </a:r>
            <a:r>
              <a:rPr lang="ru-RU" sz="1600" dirty="0"/>
              <a:t> парка на базе биотехнологического лицея № 21.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solidFill>
                  <a:srgbClr val="002060"/>
                </a:solidFill>
              </a:rPr>
              <a:t>Королев (Московская область)</a:t>
            </a:r>
            <a:r>
              <a:rPr lang="ru-RU" sz="1600" b="1" dirty="0"/>
              <a:t> </a:t>
            </a:r>
            <a:r>
              <a:rPr lang="ru-RU" sz="1600" dirty="0"/>
              <a:t>– 20 млн рублей на создание «Научно–испытательного центра аддитивных технологий» Инжинирингового центра ГБОУ ВО МО «Технологический университет».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2060"/>
                </a:solidFill>
              </a:rPr>
              <a:t>Пущино (Московская область) </a:t>
            </a:r>
            <a:r>
              <a:rPr lang="ru-RU" sz="1600" dirty="0"/>
              <a:t>– 8 млн рублей </a:t>
            </a:r>
            <a:r>
              <a:rPr lang="ru-RU" sz="1600" dirty="0" smtClean="0"/>
              <a:t>на открытие </a:t>
            </a:r>
            <a:r>
              <a:rPr lang="ru-RU" sz="1600" dirty="0"/>
              <a:t>в Пущинском государственном естественно-научном институте направлений подготовки среднего технического персонала для производственных предприятий биотехнологического профиля и исследовательских учреждений </a:t>
            </a:r>
            <a:r>
              <a:rPr lang="ru-RU" sz="1600" dirty="0" smtClean="0"/>
              <a:t>РАН </a:t>
            </a:r>
            <a:r>
              <a:rPr lang="ru-RU" sz="1600" dirty="0" err="1" smtClean="0"/>
              <a:t>наукограда</a:t>
            </a:r>
            <a:r>
              <a:rPr lang="ru-RU" sz="1600" dirty="0" smtClean="0"/>
              <a:t> </a:t>
            </a:r>
            <a:r>
              <a:rPr lang="ru-RU" sz="1600" dirty="0"/>
              <a:t>Пущино </a:t>
            </a:r>
            <a:r>
              <a:rPr lang="ru-RU" sz="1600" dirty="0" smtClean="0"/>
              <a:t>и </a:t>
            </a:r>
            <a:r>
              <a:rPr lang="ru-RU" sz="1600" dirty="0"/>
              <a:t>Южного Подмосковья.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Объект 4">
            <a:extLst>
              <a:ext uri="{FF2B5EF4-FFF2-40B4-BE49-F238E27FC236}">
                <a16:creationId xmlns:a16="http://schemas.microsoft.com/office/drawing/2014/main" xmlns="" id="{256F29BB-89B0-4244-B8B7-C688A7D6E4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8101"/>
          <a:stretch/>
        </p:blipFill>
        <p:spPr>
          <a:xfrm>
            <a:off x="10886303" y="0"/>
            <a:ext cx="1305697" cy="685800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57268" y="1351186"/>
            <a:ext cx="9978026" cy="26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027227" y="6297963"/>
            <a:ext cx="2743200" cy="365125"/>
          </a:xfrm>
        </p:spPr>
        <p:txBody>
          <a:bodyPr/>
          <a:lstStyle/>
          <a:p>
            <a:fld id="{17DF8DEC-FCA0-4473-9F01-EC2E0A2656B2}" type="slidenum">
              <a:rPr lang="ru-RU" sz="1800" b="1" smtClean="0">
                <a:solidFill>
                  <a:schemeClr val="bg1"/>
                </a:solidFill>
              </a:rPr>
              <a:pPr/>
              <a:t>12</a:t>
            </a:fld>
            <a:endParaRPr lang="ru-RU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8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78112" y="1740527"/>
            <a:ext cx="1007027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90" indent="-128590" algn="just" fontAlgn="base">
              <a:buFont typeface="Arial" panose="020B0604020202020204" pitchFamily="34" charset="0"/>
              <a:buChar char="•"/>
            </a:pPr>
            <a:r>
              <a:rPr lang="ru-RU" sz="1600" b="1" dirty="0" smtClean="0">
                <a:cs typeface="Times New Roman" panose="02020603050405020304" pitchFamily="18" charset="0"/>
              </a:rPr>
              <a:t>Возможность использования опыта «</a:t>
            </a:r>
            <a:r>
              <a:rPr lang="ru-RU" sz="1600" b="1" dirty="0" err="1" smtClean="0">
                <a:cs typeface="Times New Roman" panose="02020603050405020304" pitchFamily="18" charset="0"/>
              </a:rPr>
              <a:t>Сколково</a:t>
            </a:r>
            <a:r>
              <a:rPr lang="ru-RU" sz="1600" b="1" dirty="0" smtClean="0">
                <a:cs typeface="Times New Roman" panose="02020603050405020304" pitchFamily="18" charset="0"/>
              </a:rPr>
              <a:t>» </a:t>
            </a:r>
            <a:r>
              <a:rPr lang="ru-RU" sz="1600" dirty="0" smtClean="0">
                <a:cs typeface="Times New Roman" panose="02020603050405020304" pitchFamily="18" charset="0"/>
              </a:rPr>
              <a:t>в части создания особого правового и налогового режимов для компаний, осуществляющих научную, научно-техническую и инновационную деятельность в </a:t>
            </a:r>
            <a:r>
              <a:rPr lang="ru-RU" sz="1600" dirty="0" err="1" smtClean="0">
                <a:cs typeface="Times New Roman" panose="02020603050405020304" pitchFamily="18" charset="0"/>
              </a:rPr>
              <a:t>наукоградах</a:t>
            </a:r>
            <a:r>
              <a:rPr lang="ru-RU" sz="1600" dirty="0" smtClean="0">
                <a:cs typeface="Times New Roman" panose="02020603050405020304" pitchFamily="18" charset="0"/>
              </a:rPr>
              <a:t> и других наукоемких территориях.</a:t>
            </a:r>
            <a:endParaRPr lang="ru-RU" sz="1050" dirty="0" smtClean="0">
              <a:cs typeface="Times New Roman" panose="02020603050405020304" pitchFamily="18" charset="0"/>
            </a:endParaRPr>
          </a:p>
          <a:p>
            <a:pPr marL="128590" indent="-128590" algn="just" fontAlgn="base">
              <a:buFont typeface="Arial" panose="020B0604020202020204" pitchFamily="34" charset="0"/>
              <a:buChar char="•"/>
            </a:pPr>
            <a:r>
              <a:rPr lang="ru-RU" sz="1600" b="1" dirty="0" smtClean="0">
                <a:cs typeface="Times New Roman" panose="02020603050405020304" pitchFamily="18" charset="0"/>
              </a:rPr>
              <a:t>Обеспечение расширения научно-производственной зоны </a:t>
            </a:r>
            <a:r>
              <a:rPr lang="ru-RU" sz="1600" dirty="0" smtClean="0">
                <a:cs typeface="Times New Roman" panose="02020603050405020304" pitchFamily="18" charset="0"/>
              </a:rPr>
              <a:t>в </a:t>
            </a:r>
            <a:r>
              <a:rPr lang="ru-RU" sz="1600" dirty="0" err="1" smtClean="0">
                <a:cs typeface="Times New Roman" panose="02020603050405020304" pitchFamily="18" charset="0"/>
              </a:rPr>
              <a:t>наукоградах</a:t>
            </a:r>
            <a:r>
              <a:rPr lang="ru-RU" sz="1600" dirty="0" smtClean="0">
                <a:cs typeface="Times New Roman" panose="02020603050405020304" pitchFamily="18" charset="0"/>
              </a:rPr>
              <a:t> и других наукоемких территориях за счет неиспользуемых федеральных земель.</a:t>
            </a:r>
            <a:endParaRPr lang="ru-RU" sz="1050" dirty="0" smtClean="0">
              <a:cs typeface="Times New Roman" panose="02020603050405020304" pitchFamily="18" charset="0"/>
            </a:endParaRPr>
          </a:p>
          <a:p>
            <a:pPr marL="128590" indent="-128590" algn="just" fontAlgn="base">
              <a:buFont typeface="Arial" panose="020B0604020202020204" pitchFamily="34" charset="0"/>
              <a:buChar char="•"/>
            </a:pPr>
            <a:r>
              <a:rPr lang="ru-RU" sz="1600" b="1" dirty="0" smtClean="0">
                <a:cs typeface="Times New Roman" panose="02020603050405020304" pitchFamily="18" charset="0"/>
              </a:rPr>
              <a:t>Обеспечение связности мероприятий по национальным проектам «Наука», «Образование», «Жилье и городская среда</a:t>
            </a:r>
            <a:r>
              <a:rPr lang="ru-RU" sz="1600" dirty="0" smtClean="0">
                <a:cs typeface="Times New Roman" panose="02020603050405020304" pitchFamily="18" charset="0"/>
              </a:rPr>
              <a:t>» в рамках отдельного федерального проекта с целью повышения конкурентоспособности наукоградов и наукоемких территорий.</a:t>
            </a:r>
          </a:p>
          <a:p>
            <a:pPr marL="128590" indent="-128590" algn="just" fontAlgn="base">
              <a:buFont typeface="Arial" panose="020B0604020202020204" pitchFamily="34" charset="0"/>
              <a:buChar char="•"/>
            </a:pPr>
            <a:r>
              <a:rPr lang="ru-RU" sz="1600" b="1" dirty="0">
                <a:cs typeface="Times New Roman" panose="02020603050405020304" pitchFamily="18" charset="0"/>
              </a:rPr>
              <a:t>Развитие опыта сети базовых школ РАН и инженерных школ ГК </a:t>
            </a:r>
            <a:r>
              <a:rPr lang="ru-RU" sz="1600" b="1" dirty="0" err="1">
                <a:cs typeface="Times New Roman" panose="02020603050405020304" pitchFamily="18" charset="0"/>
              </a:rPr>
              <a:t>Росатом</a:t>
            </a:r>
            <a:r>
              <a:rPr lang="ru-RU" sz="1600" b="1" dirty="0">
                <a:cs typeface="Times New Roman" panose="02020603050405020304" pitchFamily="18" charset="0"/>
              </a:rPr>
              <a:t> </a:t>
            </a:r>
            <a:r>
              <a:rPr lang="ru-RU" sz="1600" dirty="0">
                <a:cs typeface="Times New Roman" panose="02020603050405020304" pitchFamily="18" charset="0"/>
              </a:rPr>
              <a:t>для создания сети научных школ.</a:t>
            </a:r>
            <a:endParaRPr lang="ru-RU" sz="1050" dirty="0">
              <a:cs typeface="Times New Roman" panose="02020603050405020304" pitchFamily="18" charset="0"/>
            </a:endParaRPr>
          </a:p>
          <a:p>
            <a:pPr algn="just" fontAlgn="base"/>
            <a:r>
              <a:rPr lang="ru-RU" sz="1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•</a:t>
            </a:r>
            <a:r>
              <a:rPr lang="ru-RU" sz="1400" dirty="0"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cs typeface="Times New Roman" panose="02020603050405020304" pitchFamily="18" charset="0"/>
              </a:rPr>
              <a:t>Создание сети «Научных точек кипения» </a:t>
            </a:r>
            <a:r>
              <a:rPr lang="ru-RU" sz="1600" dirty="0" smtClean="0">
                <a:cs typeface="Times New Roman" panose="02020603050405020304" pitchFamily="18" charset="0"/>
              </a:rPr>
              <a:t>в </a:t>
            </a:r>
            <a:r>
              <a:rPr lang="ru-RU" sz="1600" dirty="0" err="1" smtClean="0">
                <a:cs typeface="Times New Roman" panose="02020603050405020304" pitchFamily="18" charset="0"/>
              </a:rPr>
              <a:t>наукоградах</a:t>
            </a:r>
            <a:r>
              <a:rPr lang="ru-RU" sz="1600" dirty="0" smtClean="0">
                <a:cs typeface="Times New Roman" panose="02020603050405020304" pitchFamily="18" charset="0"/>
              </a:rPr>
              <a:t> как инструмента развития компетенций в области сквозных технологий НТИ.</a:t>
            </a:r>
            <a:endParaRPr lang="ru-RU" sz="1050" dirty="0" smtClean="0">
              <a:cs typeface="Times New Roman" panose="02020603050405020304" pitchFamily="18" charset="0"/>
            </a:endParaRPr>
          </a:p>
          <a:p>
            <a:pPr fontAlgn="base"/>
            <a:r>
              <a:rPr lang="ru-RU" sz="1400" dirty="0">
                <a:solidFill>
                  <a:srgbClr val="FF0000"/>
                </a:solidFill>
                <a:cs typeface="Times New Roman" panose="02020603050405020304" pitchFamily="18" charset="0"/>
              </a:rPr>
              <a:t>•</a:t>
            </a:r>
            <a:r>
              <a:rPr lang="ru-RU" sz="12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cs typeface="Times New Roman" panose="02020603050405020304" pitchFamily="18" charset="0"/>
              </a:rPr>
              <a:t>Развитие </a:t>
            </a:r>
            <a:r>
              <a:rPr lang="ru-RU" sz="1600" b="1" dirty="0">
                <a:cs typeface="Times New Roman" panose="02020603050405020304" pitchFamily="18" charset="0"/>
              </a:rPr>
              <a:t>компетенций научного приборостроения на базе организаций научно-производственного комплекса </a:t>
            </a:r>
            <a:r>
              <a:rPr lang="ru-RU" sz="1600" dirty="0" err="1">
                <a:cs typeface="Times New Roman" panose="02020603050405020304" pitchFamily="18" charset="0"/>
              </a:rPr>
              <a:t>наукоградов</a:t>
            </a:r>
            <a:r>
              <a:rPr lang="ru-RU" sz="1600" dirty="0">
                <a:cs typeface="Times New Roman" panose="02020603050405020304" pitchFamily="18" charset="0"/>
              </a:rPr>
              <a:t> и других наукоемких территорий как основы для сохранения технологического и производственного суверенитета в научных </a:t>
            </a:r>
            <a:r>
              <a:rPr lang="ru-RU" sz="1600" dirty="0" smtClean="0">
                <a:cs typeface="Times New Roman" panose="02020603050405020304" pitchFamily="18" charset="0"/>
              </a:rPr>
              <a:t>исследованиях</a:t>
            </a:r>
            <a:r>
              <a:rPr lang="ru-RU" sz="1050" dirty="0" smtClean="0">
                <a:cs typeface="Times New Roman" panose="02020603050405020304" pitchFamily="18" charset="0"/>
              </a:rPr>
              <a:t>.</a:t>
            </a:r>
          </a:p>
          <a:p>
            <a:pPr lvl="0" fontAlgn="base"/>
            <a:r>
              <a:rPr lang="ru-RU" sz="1400" dirty="0">
                <a:solidFill>
                  <a:srgbClr val="FF0000"/>
                </a:solidFill>
                <a:cs typeface="Times New Roman" panose="02020603050405020304" pitchFamily="18" charset="0"/>
              </a:rPr>
              <a:t>•</a:t>
            </a:r>
            <a:r>
              <a:rPr lang="ru-RU" sz="12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Создание</a:t>
            </a: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cs typeface="Times New Roman" panose="02020603050405020304" pitchFamily="18" charset="0"/>
              </a:rPr>
              <a:t>университета фундаментальной науки и </a:t>
            </a:r>
            <a:r>
              <a:rPr lang="ru-R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технологий </a:t>
            </a: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на 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базе профильных научных институтов, расположенных в </a:t>
            </a:r>
            <a:r>
              <a:rPr lang="ru-RU" sz="16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наукоградах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 (Дубна, Черноголовка, Королев, Пущино, Протвино, Обнинск).</a:t>
            </a:r>
          </a:p>
          <a:p>
            <a:pPr fontAlgn="base"/>
            <a:endParaRPr lang="ru-RU" sz="1600" dirty="0" smtClean="0">
              <a:cs typeface="Times New Roman" panose="02020603050405020304" pitchFamily="18" charset="0"/>
            </a:endParaRPr>
          </a:p>
        </p:txBody>
      </p:sp>
      <p:pic>
        <p:nvPicPr>
          <p:cNvPr id="8" name="Объект 4">
            <a:extLst>
              <a:ext uri="{FF2B5EF4-FFF2-40B4-BE49-F238E27FC236}">
                <a16:creationId xmlns:a16="http://schemas.microsoft.com/office/drawing/2014/main" xmlns="" id="{256F29BB-89B0-4244-B8B7-C688A7D6E4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8101"/>
          <a:stretch/>
        </p:blipFill>
        <p:spPr>
          <a:xfrm>
            <a:off x="10886303" y="0"/>
            <a:ext cx="1305697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2CA5BFD-1E9C-4C60-94EB-5A52DE90CF1F}"/>
              </a:ext>
            </a:extLst>
          </p:cNvPr>
          <p:cNvSpPr txBox="1"/>
          <p:nvPr/>
        </p:nvSpPr>
        <p:spPr>
          <a:xfrm>
            <a:off x="348342" y="147674"/>
            <a:ext cx="10329818" cy="176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43980"/>
                </a:solidFill>
                <a:latin typeface="+mj-lt"/>
                <a:cs typeface="Times New Roman" panose="02020603050405020304" pitchFamily="18" charset="0"/>
              </a:rPr>
              <a:t>Предложения в рамках федерального проекта </a:t>
            </a:r>
          </a:p>
          <a:p>
            <a:pPr algn="ctr"/>
            <a:r>
              <a:rPr lang="ru-RU" sz="2000" b="1" dirty="0" smtClean="0">
                <a:solidFill>
                  <a:srgbClr val="143980"/>
                </a:solidFill>
                <a:latin typeface="+mj-lt"/>
                <a:cs typeface="Times New Roman" panose="02020603050405020304" pitchFamily="18" charset="0"/>
              </a:rPr>
              <a:t>«Устойчивое развитие территорий с высоким научно-технологическим потенциалом» </a:t>
            </a:r>
          </a:p>
          <a:p>
            <a:pPr algn="ctr"/>
            <a:r>
              <a:rPr lang="ru-RU" sz="2000" b="1" dirty="0" smtClean="0">
                <a:solidFill>
                  <a:srgbClr val="143980"/>
                </a:solidFill>
                <a:latin typeface="+mj-lt"/>
                <a:cs typeface="Times New Roman" panose="02020603050405020304" pitchFamily="18" charset="0"/>
              </a:rPr>
              <a:t>по результатам научно-образовательного </a:t>
            </a:r>
            <a:r>
              <a:rPr lang="ru-RU" sz="2000" b="1" dirty="0" err="1" smtClean="0">
                <a:solidFill>
                  <a:srgbClr val="143980"/>
                </a:solidFill>
                <a:latin typeface="+mj-lt"/>
                <a:cs typeface="Times New Roman" panose="02020603050405020304" pitchFamily="18" charset="0"/>
              </a:rPr>
              <a:t>интенсива</a:t>
            </a:r>
            <a:r>
              <a:rPr lang="ru-RU" sz="2000" b="1" dirty="0" smtClean="0">
                <a:solidFill>
                  <a:srgbClr val="143980"/>
                </a:solidFill>
                <a:latin typeface="+mj-lt"/>
                <a:cs typeface="Times New Roman" panose="02020603050405020304" pitchFamily="18" charset="0"/>
              </a:rPr>
              <a:t> «Архипелаг-2021»</a:t>
            </a:r>
          </a:p>
          <a:p>
            <a:pPr algn="ctr"/>
            <a:endParaRPr lang="ru-RU" sz="600" dirty="0" smtClean="0">
              <a:solidFill>
                <a:srgbClr val="1439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143980"/>
                </a:solidFill>
                <a:latin typeface="+mj-lt"/>
                <a:cs typeface="Times New Roman" panose="02020603050405020304" pitchFamily="18" charset="0"/>
                <a:sym typeface="Trebuchet MS" panose="020B0603020202020204" pitchFamily="34" charset="0"/>
              </a:rPr>
              <a:t>по </a:t>
            </a:r>
            <a:r>
              <a:rPr lang="ru-RU" sz="2000" b="1" dirty="0">
                <a:solidFill>
                  <a:srgbClr val="143980"/>
                </a:solidFill>
                <a:latin typeface="+mj-lt"/>
                <a:cs typeface="Times New Roman" panose="02020603050405020304" pitchFamily="18" charset="0"/>
                <a:sym typeface="Trebuchet MS" panose="020B0603020202020204" pitchFamily="34" charset="0"/>
              </a:rPr>
              <a:t>Поручению Президента Российской Федерации от 18 апреля 2021 г. № Пр-632 </a:t>
            </a:r>
          </a:p>
          <a:p>
            <a:pPr algn="ctr"/>
            <a:endParaRPr lang="ru-RU" sz="2000" b="1" dirty="0" smtClean="0">
              <a:solidFill>
                <a:srgbClr val="143980"/>
              </a:solidFill>
              <a:latin typeface="+mj-lt"/>
              <a:cs typeface="Times New Roman" panose="02020603050405020304" pitchFamily="18" charset="0"/>
              <a:sym typeface="Trebuchet MS" panose="020B06030202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700134" y="1565774"/>
            <a:ext cx="9978026" cy="26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037122" y="6320723"/>
            <a:ext cx="2743200" cy="365125"/>
          </a:xfrm>
        </p:spPr>
        <p:txBody>
          <a:bodyPr/>
          <a:lstStyle/>
          <a:p>
            <a:fld id="{17DF8DEC-FCA0-4473-9F01-EC2E0A2656B2}" type="slidenum">
              <a:rPr lang="ru-RU" sz="1600" b="1" smtClean="0">
                <a:solidFill>
                  <a:schemeClr val="bg1"/>
                </a:solidFill>
              </a:rPr>
              <a:pPr/>
              <a:t>13</a:t>
            </a:fld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32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81" y="502942"/>
            <a:ext cx="18230926" cy="6000343"/>
          </a:xfrm>
          <a:prstGeom prst="rect">
            <a:avLst/>
          </a:prstGeom>
        </p:spPr>
      </p:pic>
      <p:pic>
        <p:nvPicPr>
          <p:cNvPr id="8" name="Объект 4">
            <a:extLst>
              <a:ext uri="{FF2B5EF4-FFF2-40B4-BE49-F238E27FC236}">
                <a16:creationId xmlns:a16="http://schemas.microsoft.com/office/drawing/2014/main" xmlns="" id="{256F29BB-89B0-4244-B8B7-C688A7D6E4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8101"/>
          <a:stretch/>
        </p:blipFill>
        <p:spPr>
          <a:xfrm>
            <a:off x="10886303" y="0"/>
            <a:ext cx="1305697" cy="6858000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595343" y="1065436"/>
            <a:ext cx="9978026" cy="26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037122" y="6320723"/>
            <a:ext cx="2743200" cy="365125"/>
          </a:xfrm>
        </p:spPr>
        <p:txBody>
          <a:bodyPr/>
          <a:lstStyle/>
          <a:p>
            <a:fld id="{17DF8DEC-FCA0-4473-9F01-EC2E0A2656B2}" type="slidenum">
              <a:rPr lang="ru-RU" sz="1600" b="1" smtClean="0">
                <a:solidFill>
                  <a:schemeClr val="bg1"/>
                </a:solidFill>
              </a:rPr>
              <a:pPr/>
              <a:t>14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08366" y="3241767"/>
            <a:ext cx="330926" cy="1872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1)</a:t>
            </a:r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25882" y="3161209"/>
            <a:ext cx="325181" cy="267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2)</a:t>
            </a:r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34652" y="3189515"/>
            <a:ext cx="328145" cy="239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3)</a:t>
            </a:r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848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>
            <a:extLst>
              <a:ext uri="{FF2B5EF4-FFF2-40B4-BE49-F238E27FC236}">
                <a16:creationId xmlns="" xmlns:a16="http://schemas.microsoft.com/office/drawing/2014/main" id="{256F29BB-89B0-4244-B8B7-C688A7D6E4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8101"/>
          <a:stretch/>
        </p:blipFill>
        <p:spPr>
          <a:xfrm>
            <a:off x="10886303" y="0"/>
            <a:ext cx="1305697" cy="68580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028890" y="6229891"/>
            <a:ext cx="2743200" cy="365125"/>
          </a:xfrm>
        </p:spPr>
        <p:txBody>
          <a:bodyPr/>
          <a:lstStyle/>
          <a:p>
            <a:fld id="{17DF8DEC-FCA0-4473-9F01-EC2E0A2656B2}" type="slidenum">
              <a:rPr lang="ru-RU" sz="1600" b="1" smtClean="0">
                <a:solidFill>
                  <a:schemeClr val="bg1"/>
                </a:solidFill>
              </a:rPr>
              <a:pPr/>
              <a:t>15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3756" y="325964"/>
            <a:ext cx="10331532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143980"/>
                </a:solidFill>
                <a:latin typeface="Geometria" panose="020B0503020204020204" pitchFamily="34" charset="-52"/>
                <a:cs typeface="Times New Roman" panose="02020603050405020304" pitchFamily="18" charset="0"/>
              </a:rPr>
              <a:t>ДОЛЯ НАУКОГРАДОВ И ФЕДЕРАЛЬНЫХ ОКРУГОВ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143980"/>
                </a:solidFill>
                <a:latin typeface="Geometria" panose="020B0503020204020204" pitchFamily="34" charset="-52"/>
                <a:cs typeface="Times New Roman" panose="02020603050405020304" pitchFamily="18" charset="0"/>
              </a:rPr>
              <a:t>по объему инновационной продукции, произведенной в 2020 году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700" b="1" dirty="0" smtClean="0">
              <a:solidFill>
                <a:srgbClr val="143980"/>
              </a:solidFill>
              <a:latin typeface="Geometria" panose="020B0503020204020204" pitchFamily="34" charset="-52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143980"/>
                </a:solidFill>
                <a:latin typeface="Geometria" panose="020B0503020204020204" pitchFamily="34" charset="-52"/>
                <a:cs typeface="Times New Roman" panose="02020603050405020304" pitchFamily="18" charset="0"/>
              </a:rPr>
              <a:t>5-е место среди 8 федеральных округов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597527"/>
              </p:ext>
            </p:extLst>
          </p:nvPr>
        </p:nvGraphicFramePr>
        <p:xfrm>
          <a:off x="1389477" y="5841726"/>
          <a:ext cx="4212077" cy="570727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838840"/>
                <a:gridCol w="1373237"/>
              </a:tblGrid>
              <a:tr h="29640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66"/>
                          </a:solidFill>
                          <a:latin typeface="Corbel Light" panose="020B0303020204020204" pitchFamily="34" charset="0"/>
                          <a:ea typeface="+mn-ea"/>
                          <a:cs typeface="+mn-cs"/>
                        </a:rPr>
                        <a:t>Федеральные округа</a:t>
                      </a:r>
                      <a:endParaRPr lang="ru-RU" sz="1800" b="1" kern="1200" dirty="0">
                        <a:solidFill>
                          <a:srgbClr val="000066"/>
                        </a:solidFill>
                        <a:latin typeface="Corbel Light" panose="020B03030202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 smtClean="0">
                          <a:solidFill>
                            <a:srgbClr val="000066"/>
                          </a:solidFill>
                          <a:latin typeface="Corbel Light" panose="020B0303020204020204" pitchFamily="34" charset="0"/>
                          <a:ea typeface="+mn-ea"/>
                          <a:cs typeface="+mn-cs"/>
                        </a:rPr>
                        <a:t>4 114 418</a:t>
                      </a:r>
                      <a:r>
                        <a:rPr lang="ru-RU" sz="1800" b="1" kern="1200" baseline="0" dirty="0" smtClean="0">
                          <a:solidFill>
                            <a:srgbClr val="000066"/>
                          </a:solidFill>
                          <a:latin typeface="Corbel Light" panose="020B0303020204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ru-RU" sz="1800" b="1" kern="1200" dirty="0" smtClean="0">
                        <a:solidFill>
                          <a:srgbClr val="000066"/>
                        </a:solidFill>
                        <a:latin typeface="Corbel Light" panose="020B03030202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25054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66"/>
                          </a:solidFill>
                          <a:latin typeface="Corbel Light" panose="020B0303020204020204" pitchFamily="34" charset="0"/>
                          <a:ea typeface="+mn-ea"/>
                          <a:cs typeface="+mn-cs"/>
                        </a:rPr>
                        <a:t>Наукограды</a:t>
                      </a:r>
                      <a:endParaRPr lang="ru-RU" sz="1800" b="1" kern="1200" dirty="0">
                        <a:solidFill>
                          <a:srgbClr val="000066"/>
                        </a:solidFill>
                        <a:latin typeface="Corbel Light" panose="020B03030202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66"/>
                          </a:solidFill>
                          <a:latin typeface="Corbel Light" panose="020B0303020204020204" pitchFamily="34" charset="0"/>
                          <a:ea typeface="+mn-ea"/>
                          <a:cs typeface="+mn-cs"/>
                        </a:rPr>
                        <a:t>256 781,6</a:t>
                      </a:r>
                      <a:endParaRPr lang="ru-RU" sz="1800" b="1" kern="1200" dirty="0">
                        <a:solidFill>
                          <a:srgbClr val="000066"/>
                        </a:solidFill>
                        <a:latin typeface="Corbel Light" panose="020B03030202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773874" y="5404714"/>
            <a:ext cx="544328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Объем инновационной продукции, млн рублей </a:t>
            </a:r>
            <a:endParaRPr lang="ru-RU" sz="1700" b="1" dirty="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445304790"/>
              </p:ext>
            </p:extLst>
          </p:nvPr>
        </p:nvGraphicFramePr>
        <p:xfrm>
          <a:off x="-405309" y="-699867"/>
          <a:ext cx="11381314" cy="7181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700465310"/>
              </p:ext>
            </p:extLst>
          </p:nvPr>
        </p:nvGraphicFramePr>
        <p:xfrm>
          <a:off x="-311135" y="-769399"/>
          <a:ext cx="11381314" cy="7181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2424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0730" y="82615"/>
            <a:ext cx="6868886" cy="8925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ea typeface="+mn-ea"/>
                <a:cs typeface="+mn-cs"/>
              </a:rPr>
              <a:t>Участие Наукоградов в акции «Наука Рядом» </a:t>
            </a:r>
            <a:br>
              <a:rPr lang="ru-RU" sz="2200" b="1" dirty="0" smtClean="0">
                <a:solidFill>
                  <a:srgbClr val="002060"/>
                </a:solidFill>
                <a:ea typeface="+mn-ea"/>
                <a:cs typeface="+mn-cs"/>
              </a:rPr>
            </a:br>
            <a:r>
              <a:rPr lang="ru-RU" sz="2200" b="1" dirty="0" smtClean="0">
                <a:solidFill>
                  <a:srgbClr val="002060"/>
                </a:solidFill>
                <a:ea typeface="+mn-ea"/>
                <a:cs typeface="+mn-cs"/>
              </a:rPr>
              <a:t>в рамках Года </a:t>
            </a:r>
            <a:r>
              <a:rPr lang="ru-RU" sz="2200" b="1" dirty="0">
                <a:solidFill>
                  <a:srgbClr val="002060"/>
                </a:solidFill>
                <a:ea typeface="+mn-ea"/>
                <a:cs typeface="+mn-cs"/>
              </a:rPr>
              <a:t>науки и технологий</a:t>
            </a:r>
            <a:r>
              <a:rPr lang="ru-RU" sz="2200" b="1" dirty="0" smtClean="0">
                <a:solidFill>
                  <a:srgbClr val="002060"/>
                </a:solidFill>
                <a:ea typeface="+mn-ea"/>
                <a:cs typeface="+mn-cs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ea typeface="+mn-ea"/>
                <a:cs typeface="+mn-cs"/>
              </a:rPr>
            </a:br>
            <a:endParaRPr lang="ru-RU" sz="2200" b="1" dirty="0" smtClean="0">
              <a:solidFill>
                <a:srgbClr val="002060"/>
              </a:solidFill>
              <a:ea typeface="+mn-ea"/>
              <a:cs typeface="+mn-cs"/>
            </a:endParaRPr>
          </a:p>
        </p:txBody>
      </p:sp>
      <p:pic>
        <p:nvPicPr>
          <p:cNvPr id="6" name="Объект 4">
            <a:extLst>
              <a:ext uri="{FF2B5EF4-FFF2-40B4-BE49-F238E27FC236}">
                <a16:creationId xmlns:a16="http://schemas.microsoft.com/office/drawing/2014/main" xmlns="" id="{256F29BB-89B0-4244-B8B7-C688A7D6E4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8101"/>
          <a:stretch/>
        </p:blipFill>
        <p:spPr>
          <a:xfrm>
            <a:off x="10886303" y="0"/>
            <a:ext cx="1305697" cy="68580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035144" y="6291035"/>
            <a:ext cx="2743200" cy="365125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16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1568" y="659609"/>
            <a:ext cx="9481457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 smtClean="0">
                <a:solidFill>
                  <a:srgbClr val="002060"/>
                </a:solidFill>
              </a:rPr>
              <a:t>В проекте наружной социальной рекламы «Наука рядом», направленном на популяризацию научного знания, приняли участие </a:t>
            </a:r>
            <a:r>
              <a:rPr lang="ru-RU" sz="1900" b="1" dirty="0" smtClean="0">
                <a:solidFill>
                  <a:srgbClr val="002060"/>
                </a:solidFill>
              </a:rPr>
              <a:t>молодые ученые из 12 </a:t>
            </a:r>
            <a:r>
              <a:rPr lang="ru-RU" sz="1900" b="1" dirty="0" err="1" smtClean="0">
                <a:solidFill>
                  <a:srgbClr val="002060"/>
                </a:solidFill>
              </a:rPr>
              <a:t>наукоградов</a:t>
            </a:r>
            <a:r>
              <a:rPr lang="ru-RU" sz="1900" dirty="0" smtClean="0">
                <a:solidFill>
                  <a:srgbClr val="002060"/>
                </a:solidFill>
              </a:rPr>
              <a:t>: Троицк, Черноголовка, Протвино, Фрязино, Пущино, Реутов, Дубна, Бийск, Кольцово, Мичуринск, Обнинск, Королев.</a:t>
            </a:r>
          </a:p>
          <a:p>
            <a:pPr algn="just"/>
            <a:r>
              <a:rPr lang="ru-RU" sz="1900" dirty="0" smtClean="0">
                <a:solidFill>
                  <a:srgbClr val="002060"/>
                </a:solidFill>
              </a:rPr>
              <a:t>В рамках проекта в </a:t>
            </a:r>
            <a:r>
              <a:rPr lang="ru-RU" sz="1900" dirty="0" err="1" smtClean="0">
                <a:solidFill>
                  <a:srgbClr val="002060"/>
                </a:solidFill>
              </a:rPr>
              <a:t>наукоградах</a:t>
            </a:r>
            <a:r>
              <a:rPr lang="ru-RU" sz="1900" dirty="0" smtClean="0">
                <a:solidFill>
                  <a:srgbClr val="002060"/>
                </a:solidFill>
              </a:rPr>
              <a:t> размещены </a:t>
            </a:r>
            <a:r>
              <a:rPr lang="ru-RU" sz="1900" dirty="0" err="1" smtClean="0">
                <a:solidFill>
                  <a:srgbClr val="002060"/>
                </a:solidFill>
              </a:rPr>
              <a:t>билборды</a:t>
            </a:r>
            <a:r>
              <a:rPr lang="ru-RU" sz="1900" dirty="0" smtClean="0">
                <a:solidFill>
                  <a:srgbClr val="002060"/>
                </a:solidFill>
              </a:rPr>
              <a:t> с фотографиями </a:t>
            </a:r>
            <a:r>
              <a:rPr lang="ru-RU" sz="1900" b="1" dirty="0" smtClean="0">
                <a:solidFill>
                  <a:srgbClr val="002060"/>
                </a:solidFill>
              </a:rPr>
              <a:t>76 ученых</a:t>
            </a:r>
            <a:r>
              <a:rPr lang="ru-RU" sz="1900" dirty="0" smtClean="0">
                <a:solidFill>
                  <a:srgbClr val="002060"/>
                </a:solidFill>
              </a:rPr>
              <a:t>.</a:t>
            </a:r>
            <a:endParaRPr lang="ru-RU" sz="19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6965" y="2234975"/>
            <a:ext cx="5598843" cy="405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391" y="2213881"/>
            <a:ext cx="5795291" cy="404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3128865"/>
            <a:ext cx="1774372" cy="275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6334328" y="2320409"/>
            <a:ext cx="1047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Реутов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10977" y="5473184"/>
            <a:ext cx="1267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Протвино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819651" y="2329933"/>
            <a:ext cx="9655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Дубна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56972A8-7CAF-42C1-9927-78924BAD55AB}"/>
              </a:ext>
            </a:extLst>
          </p:cNvPr>
          <p:cNvSpPr txBox="1"/>
          <p:nvPr/>
        </p:nvSpPr>
        <p:spPr>
          <a:xfrm>
            <a:off x="1748970" y="3148985"/>
            <a:ext cx="8726715" cy="253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prstClr val="white"/>
                </a:solidFill>
                <a:latin typeface="Geometria" panose="020B0503020204020204" pitchFamily="34" charset="-52"/>
                <a:cs typeface="Times New Roman" panose="02020603050405020304" pitchFamily="18" charset="0"/>
              </a:rPr>
              <a:t>ПРЕДЛОЖЕНИЯ МИНОБРНАУКИ РОССИИ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prstClr val="white"/>
                </a:solidFill>
                <a:latin typeface="Geometria" panose="020B0503020204020204" pitchFamily="34" charset="-52"/>
                <a:cs typeface="Times New Roman" panose="02020603050405020304" pitchFamily="18" charset="0"/>
              </a:rPr>
              <a:t>О ВНЕСЕНИИ ИЗМЕНЕНИЙ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prstClr val="white"/>
                </a:solidFill>
                <a:latin typeface="Geometria" panose="020B0503020204020204" pitchFamily="34" charset="-52"/>
                <a:cs typeface="Times New Roman" panose="02020603050405020304" pitchFamily="18" charset="0"/>
              </a:rPr>
              <a:t>В НАЛОГОВЫЙ КОДЕКС РОССИЙСКОЙ ФЕДЕРАЦИИ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prstClr val="white"/>
                </a:solidFill>
                <a:latin typeface="Geometria" panose="020B0503020204020204" pitchFamily="34" charset="-52"/>
                <a:cs typeface="Times New Roman" panose="02020603050405020304" pitchFamily="18" charset="0"/>
              </a:rPr>
              <a:t>(ЧАСТЬ ВТОРАЯ СТАТЬИ 149 И 395)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prstClr val="white"/>
                </a:solidFill>
                <a:latin typeface="Geometria" panose="020B0503020204020204" pitchFamily="34" charset="-52"/>
                <a:cs typeface="Times New Roman" panose="02020603050405020304" pitchFamily="18" charset="0"/>
              </a:rPr>
              <a:t>С ЦЕЛЬЮ СОВЕРШЕНСТВОВАНИЯ МЕР ГОСУДАРСТВЕННОЙ ПОДДЕРЖКИ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prstClr val="white"/>
                </a:solidFill>
                <a:latin typeface="Geometria" panose="020B0503020204020204" pitchFamily="34" charset="-52"/>
                <a:cs typeface="Times New Roman" panose="02020603050405020304" pitchFamily="18" charset="0"/>
              </a:rPr>
              <a:t>ГОСУДАРСТВЕННЫХ НАУЧНЫХ ЦЕНТРОВ РОССИЙСКОЙ ФЕДЕРАЦИИ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142" y="0"/>
            <a:ext cx="122842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62228" y="3148985"/>
            <a:ext cx="101438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200" b="1" dirty="0" smtClean="0">
                <a:solidFill>
                  <a:schemeClr val="bg1"/>
                </a:solidFill>
                <a:latin typeface="+mj-lt"/>
              </a:rPr>
              <a:t>СПАСИБО ЗА ВНИМАНИЕ!</a:t>
            </a:r>
            <a:endParaRPr lang="ru-RU" altLang="ru-RU" sz="2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803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56972A8-7CAF-42C1-9927-78924BAD55AB}"/>
              </a:ext>
            </a:extLst>
          </p:cNvPr>
          <p:cNvSpPr txBox="1"/>
          <p:nvPr/>
        </p:nvSpPr>
        <p:spPr>
          <a:xfrm>
            <a:off x="1748970" y="3148985"/>
            <a:ext cx="8726715" cy="253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prstClr val="white"/>
                </a:solidFill>
                <a:latin typeface="Geometria" panose="020B0503020204020204" pitchFamily="34" charset="-52"/>
                <a:cs typeface="Times New Roman" panose="02020603050405020304" pitchFamily="18" charset="0"/>
              </a:rPr>
              <a:t>ПРЕДЛОЖЕНИЯ МИНОБРНАУКИ РОССИИ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prstClr val="white"/>
                </a:solidFill>
                <a:latin typeface="Geometria" panose="020B0503020204020204" pitchFamily="34" charset="-52"/>
                <a:cs typeface="Times New Roman" panose="02020603050405020304" pitchFamily="18" charset="0"/>
              </a:rPr>
              <a:t>О ВНЕСЕНИИ ИЗМЕНЕНИЙ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prstClr val="white"/>
                </a:solidFill>
                <a:latin typeface="Geometria" panose="020B0503020204020204" pitchFamily="34" charset="-52"/>
                <a:cs typeface="Times New Roman" panose="02020603050405020304" pitchFamily="18" charset="0"/>
              </a:rPr>
              <a:t>В НАЛОГОВЫЙ КОДЕКС РОССИЙСКОЙ ФЕДЕРАЦИИ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prstClr val="white"/>
                </a:solidFill>
                <a:latin typeface="Geometria" panose="020B0503020204020204" pitchFamily="34" charset="-52"/>
                <a:cs typeface="Times New Roman" panose="02020603050405020304" pitchFamily="18" charset="0"/>
              </a:rPr>
              <a:t>(ЧАСТЬ ВТОРАЯ СТАТЬИ 149 И 395)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prstClr val="white"/>
                </a:solidFill>
                <a:latin typeface="Geometria" panose="020B0503020204020204" pitchFamily="34" charset="-52"/>
                <a:cs typeface="Times New Roman" panose="02020603050405020304" pitchFamily="18" charset="0"/>
              </a:rPr>
              <a:t>С ЦЕЛЬЮ СОВЕРШЕНСТВОВАНИЯ МЕР ГОСУДАРСТВЕННОЙ ПОДДЕРЖКИ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prstClr val="white"/>
                </a:solidFill>
                <a:latin typeface="Geometria" panose="020B0503020204020204" pitchFamily="34" charset="-52"/>
                <a:cs typeface="Times New Roman" panose="02020603050405020304" pitchFamily="18" charset="0"/>
              </a:rPr>
              <a:t>ГОСУДАРСТВЕННЫХ НАУЧНЫХ ЦЕНТРОВ РОССИЙСКОЙ ФЕДЕРАЦИИ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142" y="0"/>
            <a:ext cx="122842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62228" y="3148985"/>
            <a:ext cx="101438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200" b="1" dirty="0" smtClean="0">
                <a:solidFill>
                  <a:schemeClr val="bg1"/>
                </a:solidFill>
                <a:latin typeface="+mj-lt"/>
              </a:rPr>
              <a:t>ДОПОЛНИТЕЛЬНЫЕ МАТЕРИАЛЫ</a:t>
            </a:r>
            <a:endParaRPr lang="ru-RU" altLang="ru-RU" sz="2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1231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78112" y="1451986"/>
            <a:ext cx="100702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Предложения Минобрнауки России</a:t>
            </a:r>
          </a:p>
          <a:p>
            <a:pPr algn="ctr" fontAlgn="base"/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Предложения Минобрнауки России</a:t>
            </a:r>
          </a:p>
          <a:p>
            <a:pPr algn="ctr" fontAlgn="base"/>
            <a:endParaRPr lang="ru-RU" sz="1600" dirty="0" smtClean="0">
              <a:latin typeface="+mj-lt"/>
              <a:cs typeface="Times New Roman" panose="02020603050405020304" pitchFamily="18" charset="0"/>
            </a:endParaRPr>
          </a:p>
          <a:p>
            <a:pPr marL="128590" indent="-128590" algn="just" fontAlgn="base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ввести в </a:t>
            </a:r>
            <a:r>
              <a:rPr lang="ru-RU" sz="1600" dirty="0">
                <a:latin typeface="+mj-lt"/>
                <a:cs typeface="Times New Roman" panose="02020603050405020304" pitchFamily="18" charset="0"/>
              </a:rPr>
              <a:t>законодательство Российской Федерации </a:t>
            </a: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новый правовой институт </a:t>
            </a:r>
            <a:r>
              <a:rPr lang="ru-RU" sz="1600" dirty="0">
                <a:latin typeface="+mj-lt"/>
                <a:cs typeface="Times New Roman" panose="02020603050405020304" pitchFamily="18" charset="0"/>
              </a:rPr>
              <a:t>– «территория с высокой концентрацией научно-технологического потенциала</a:t>
            </a: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»;</a:t>
            </a:r>
          </a:p>
          <a:p>
            <a:pPr algn="just" fontAlgn="base"/>
            <a:endParaRPr lang="ru-RU" sz="1600" dirty="0" smtClean="0">
              <a:latin typeface="+mj-lt"/>
              <a:cs typeface="Times New Roman" panose="02020603050405020304" pitchFamily="18" charset="0"/>
            </a:endParaRPr>
          </a:p>
          <a:p>
            <a:pPr marL="128590" indent="-128590" algn="just" fontAlgn="base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предусмотреть </a:t>
            </a:r>
            <a:r>
              <a:rPr lang="ru-RU" sz="1600" dirty="0">
                <a:latin typeface="+mj-lt"/>
                <a:cs typeface="Times New Roman" panose="02020603050405020304" pitchFamily="18" charset="0"/>
              </a:rPr>
              <a:t>классификацию таких территорий </a:t>
            </a: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по </a:t>
            </a:r>
            <a:r>
              <a:rPr lang="ru-RU" sz="1600" dirty="0">
                <a:latin typeface="+mj-lt"/>
                <a:cs typeface="Times New Roman" panose="02020603050405020304" pitchFamily="18" charset="0"/>
              </a:rPr>
              <a:t>определяющим их специфику </a:t>
            </a: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критериям (позволяющим </a:t>
            </a:r>
            <a:r>
              <a:rPr lang="ru-RU" sz="1600" dirty="0">
                <a:latin typeface="+mj-lt"/>
                <a:cs typeface="Times New Roman" panose="02020603050405020304" pitchFamily="18" charset="0"/>
              </a:rPr>
              <a:t>отнести к таким территориям </a:t>
            </a:r>
            <a:r>
              <a:rPr lang="ru-RU" sz="1600" dirty="0" err="1">
                <a:latin typeface="+mj-lt"/>
                <a:cs typeface="Times New Roman" panose="02020603050405020304" pitchFamily="18" charset="0"/>
              </a:rPr>
              <a:t>наукограды</a:t>
            </a:r>
            <a:r>
              <a:rPr lang="ru-RU" sz="1600" dirty="0">
                <a:latin typeface="+mj-lt"/>
                <a:cs typeface="Times New Roman" panose="02020603050405020304" pitchFamily="18" charset="0"/>
              </a:rPr>
              <a:t> Российской Федерации, инновационный центр </a:t>
            </a:r>
            <a:r>
              <a:rPr lang="ru-RU" sz="1600" dirty="0" err="1" smtClean="0">
                <a:latin typeface="+mj-lt"/>
                <a:cs typeface="Times New Roman" panose="02020603050405020304" pitchFamily="18" charset="0"/>
              </a:rPr>
              <a:t>Сколково</a:t>
            </a: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+mj-lt"/>
                <a:cs typeface="Times New Roman" panose="02020603050405020304" pitchFamily="18" charset="0"/>
              </a:rPr>
              <a:t>особые экономические зоны технико-внедренческого типа, инновационные научно-технологические центры, территориальные инновационные кластеры и иные территории, в том числе </a:t>
            </a: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не </a:t>
            </a:r>
            <a:r>
              <a:rPr lang="ru-RU" sz="1600" dirty="0">
                <a:latin typeface="+mj-lt"/>
                <a:cs typeface="Times New Roman" panose="02020603050405020304" pitchFamily="18" charset="0"/>
              </a:rPr>
              <a:t>являющиеся муниципальными </a:t>
            </a: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образованиями);</a:t>
            </a:r>
          </a:p>
          <a:p>
            <a:pPr algn="just" fontAlgn="base"/>
            <a:endParaRPr lang="ru-RU" sz="1600" dirty="0">
              <a:latin typeface="+mj-lt"/>
              <a:cs typeface="Times New Roman" panose="02020603050405020304" pitchFamily="18" charset="0"/>
            </a:endParaRPr>
          </a:p>
          <a:p>
            <a:pPr marL="128590" indent="-128590" algn="just" fontAlgn="base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увеличить </a:t>
            </a:r>
            <a:r>
              <a:rPr lang="ru-RU" sz="1600" dirty="0">
                <a:latin typeface="+mj-lt"/>
                <a:cs typeface="Times New Roman" panose="02020603050405020304" pitchFamily="18" charset="0"/>
              </a:rPr>
              <a:t>объем средств </a:t>
            </a: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из </a:t>
            </a:r>
            <a:r>
              <a:rPr lang="ru-RU" sz="1600" dirty="0">
                <a:latin typeface="+mj-lt"/>
                <a:cs typeface="Times New Roman" panose="02020603050405020304" pitchFamily="18" charset="0"/>
              </a:rPr>
              <a:t>федерального бюджета, предоставляемых для финансирования реализации стратегий социально-экономического развития </a:t>
            </a:r>
            <a:r>
              <a:rPr lang="ru-RU" sz="1600" dirty="0" err="1">
                <a:latin typeface="+mj-lt"/>
                <a:cs typeface="Times New Roman" panose="02020603050405020304" pitchFamily="18" charset="0"/>
              </a:rPr>
              <a:t>наукоградов</a:t>
            </a:r>
            <a:r>
              <a:rPr lang="ru-RU" sz="1600" dirty="0">
                <a:latin typeface="+mj-lt"/>
                <a:cs typeface="Times New Roman" panose="02020603050405020304" pitchFamily="18" charset="0"/>
              </a:rPr>
              <a:t>, выделяемых в рамках реализации Федерального проекта «Поддержка </a:t>
            </a:r>
            <a:r>
              <a:rPr lang="ru-RU" sz="1600" dirty="0" err="1">
                <a:latin typeface="+mj-lt"/>
                <a:cs typeface="Times New Roman" panose="02020603050405020304" pitchFamily="18" charset="0"/>
              </a:rPr>
              <a:t>наукоградов</a:t>
            </a:r>
            <a:r>
              <a:rPr lang="ru-RU" sz="1600">
                <a:latin typeface="+mj-lt"/>
                <a:cs typeface="Times New Roman" panose="02020603050405020304" pitchFamily="18" charset="0"/>
              </a:rPr>
              <a:t>» </a:t>
            </a:r>
            <a:r>
              <a:rPr lang="ru-RU" sz="1600" smtClean="0">
                <a:latin typeface="+mj-lt"/>
                <a:cs typeface="Times New Roman" panose="02020603050405020304" pitchFamily="18" charset="0"/>
              </a:rPr>
              <a:t>ГП НТР;</a:t>
            </a:r>
            <a:endParaRPr lang="ru-RU" sz="1600" dirty="0" smtClean="0">
              <a:latin typeface="+mj-lt"/>
              <a:cs typeface="Times New Roman" panose="02020603050405020304" pitchFamily="18" charset="0"/>
            </a:endParaRPr>
          </a:p>
          <a:p>
            <a:pPr algn="just" fontAlgn="base"/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marL="128590" indent="-128590" algn="just" fontAlgn="base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включить </a:t>
            </a:r>
            <a:r>
              <a:rPr lang="ru-RU" sz="1600" dirty="0">
                <a:latin typeface="+mj-lt"/>
                <a:cs typeface="Times New Roman" panose="02020603050405020304" pitchFamily="18" charset="0"/>
              </a:rPr>
              <a:t>в Федеральный проект «Поддержка </a:t>
            </a:r>
            <a:r>
              <a:rPr lang="ru-RU" sz="1600" dirty="0" err="1">
                <a:latin typeface="+mj-lt"/>
                <a:cs typeface="Times New Roman" panose="02020603050405020304" pitchFamily="18" charset="0"/>
              </a:rPr>
              <a:t>наукоградов</a:t>
            </a:r>
            <a:r>
              <a:rPr lang="ru-RU" sz="1600" dirty="0">
                <a:latin typeface="+mj-lt"/>
                <a:cs typeface="Times New Roman" panose="02020603050405020304" pitchFamily="18" charset="0"/>
              </a:rPr>
              <a:t>» финансирование иных территорий с высоким научно-технологическим потенциалом</a:t>
            </a: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Объект 4">
            <a:extLst>
              <a:ext uri="{FF2B5EF4-FFF2-40B4-BE49-F238E27FC236}">
                <a16:creationId xmlns:a16="http://schemas.microsoft.com/office/drawing/2014/main" xmlns="" id="{256F29BB-89B0-4244-B8B7-C688A7D6E4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8101"/>
          <a:stretch/>
        </p:blipFill>
        <p:spPr>
          <a:xfrm>
            <a:off x="10886303" y="0"/>
            <a:ext cx="1305697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2CA5BFD-1E9C-4C60-94EB-5A52DE90CF1F}"/>
              </a:ext>
            </a:extLst>
          </p:cNvPr>
          <p:cNvSpPr txBox="1"/>
          <p:nvPr/>
        </p:nvSpPr>
        <p:spPr>
          <a:xfrm>
            <a:off x="348342" y="147674"/>
            <a:ext cx="10329818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43980"/>
                </a:solidFill>
                <a:latin typeface="+mj-lt"/>
                <a:cs typeface="Times New Roman" panose="02020603050405020304" pitchFamily="18" charset="0"/>
              </a:rPr>
              <a:t>Поручение Заместителя </a:t>
            </a:r>
            <a:r>
              <a:rPr lang="ru-RU" sz="2000" b="1" dirty="0">
                <a:solidFill>
                  <a:srgbClr val="143980"/>
                </a:solidFill>
                <a:latin typeface="+mj-lt"/>
                <a:cs typeface="Times New Roman" panose="02020603050405020304" pitchFamily="18" charset="0"/>
              </a:rPr>
              <a:t>Председателя Правительства Российской Федерации Д.Н. Чернышенко </a:t>
            </a:r>
            <a:r>
              <a:rPr lang="ru-RU" sz="2000" b="1" dirty="0" smtClean="0">
                <a:solidFill>
                  <a:srgbClr val="143980"/>
                </a:solidFill>
                <a:latin typeface="+mj-lt"/>
                <a:cs typeface="Times New Roman" panose="02020603050405020304" pitchFamily="18" charset="0"/>
              </a:rPr>
              <a:t>от </a:t>
            </a:r>
            <a:r>
              <a:rPr lang="ru-RU" sz="2000" b="1" dirty="0">
                <a:solidFill>
                  <a:srgbClr val="143980"/>
                </a:solidFill>
                <a:latin typeface="+mj-lt"/>
                <a:cs typeface="Times New Roman" panose="02020603050405020304" pitchFamily="18" charset="0"/>
              </a:rPr>
              <a:t>30 сентября 2021 г. № </a:t>
            </a:r>
            <a:r>
              <a:rPr lang="ru-RU" sz="2000" b="1" dirty="0" smtClean="0">
                <a:solidFill>
                  <a:srgbClr val="143980"/>
                </a:solidFill>
                <a:latin typeface="+mj-lt"/>
                <a:cs typeface="Times New Roman" panose="02020603050405020304" pitchFamily="18" charset="0"/>
              </a:rPr>
              <a:t>ДЧ-П8-13736ГД</a:t>
            </a:r>
          </a:p>
          <a:p>
            <a:pPr algn="ctr"/>
            <a:r>
              <a:rPr lang="ru-RU" sz="2000" b="1" dirty="0">
                <a:solidFill>
                  <a:srgbClr val="143980"/>
                </a:solidFill>
                <a:latin typeface="+mj-lt"/>
                <a:cs typeface="Times New Roman" panose="02020603050405020304" pitchFamily="18" charset="0"/>
                <a:sym typeface="Trebuchet MS" panose="020B0603020202020204" pitchFamily="34" charset="0"/>
              </a:rPr>
              <a:t>о</a:t>
            </a:r>
            <a:r>
              <a:rPr lang="ru-RU" sz="2000" b="1" dirty="0" smtClean="0">
                <a:solidFill>
                  <a:srgbClr val="143980"/>
                </a:solidFill>
                <a:latin typeface="+mj-lt"/>
                <a:cs typeface="Times New Roman" panose="02020603050405020304" pitchFamily="18" charset="0"/>
                <a:sym typeface="Trebuchet MS" panose="020B0603020202020204" pitchFamily="34" charset="0"/>
              </a:rPr>
              <a:t> подготовке концептуальных предложений по стимулированию </a:t>
            </a:r>
            <a:r>
              <a:rPr lang="ru-RU" sz="2000" b="1" dirty="0">
                <a:solidFill>
                  <a:srgbClr val="143980"/>
                </a:solidFill>
                <a:latin typeface="+mj-lt"/>
                <a:cs typeface="Times New Roman" panose="02020603050405020304" pitchFamily="18" charset="0"/>
                <a:sym typeface="Trebuchet MS" panose="020B0603020202020204" pitchFamily="34" charset="0"/>
              </a:rPr>
              <a:t>развития территорий </a:t>
            </a:r>
            <a:r>
              <a:rPr lang="ru-RU" sz="2000" b="1" dirty="0" smtClean="0">
                <a:solidFill>
                  <a:srgbClr val="143980"/>
                </a:solidFill>
                <a:latin typeface="+mj-lt"/>
                <a:cs typeface="Times New Roman" panose="02020603050405020304" pitchFamily="18" charset="0"/>
                <a:sym typeface="Trebuchet MS" panose="020B0603020202020204" pitchFamily="34" charset="0"/>
              </a:rPr>
              <a:t/>
            </a:r>
            <a:br>
              <a:rPr lang="ru-RU" sz="2000" b="1" dirty="0" smtClean="0">
                <a:solidFill>
                  <a:srgbClr val="143980"/>
                </a:solidFill>
                <a:latin typeface="+mj-lt"/>
                <a:cs typeface="Times New Roman" panose="02020603050405020304" pitchFamily="18" charset="0"/>
                <a:sym typeface="Trebuchet MS" panose="020B0603020202020204" pitchFamily="34" charset="0"/>
              </a:rPr>
            </a:br>
            <a:r>
              <a:rPr lang="ru-RU" sz="2000" b="1" dirty="0" smtClean="0">
                <a:solidFill>
                  <a:srgbClr val="143980"/>
                </a:solidFill>
                <a:latin typeface="+mj-lt"/>
                <a:cs typeface="Times New Roman" panose="02020603050405020304" pitchFamily="18" charset="0"/>
                <a:sym typeface="Trebuchet MS" panose="020B0603020202020204" pitchFamily="34" charset="0"/>
              </a:rPr>
              <a:t>с </a:t>
            </a:r>
            <a:r>
              <a:rPr lang="ru-RU" sz="2000" b="1" dirty="0">
                <a:solidFill>
                  <a:srgbClr val="143980"/>
                </a:solidFill>
                <a:latin typeface="+mj-lt"/>
                <a:cs typeface="Times New Roman" panose="02020603050405020304" pitchFamily="18" charset="0"/>
                <a:sym typeface="Trebuchet MS" panose="020B0603020202020204" pitchFamily="34" charset="0"/>
              </a:rPr>
              <a:t>высокой концентрацией научно-технологического потенциала</a:t>
            </a:r>
          </a:p>
          <a:p>
            <a:pPr algn="ctr"/>
            <a:endParaRPr lang="ru-RU" sz="2000" b="1" dirty="0" smtClean="0">
              <a:solidFill>
                <a:srgbClr val="143980"/>
              </a:solidFill>
              <a:latin typeface="+mj-lt"/>
              <a:cs typeface="Times New Roman" panose="02020603050405020304" pitchFamily="18" charset="0"/>
              <a:sym typeface="Trebuchet MS" panose="020B06030202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74435" y="1451986"/>
            <a:ext cx="9978026" cy="26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037122" y="6320723"/>
            <a:ext cx="2743200" cy="365125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1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02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4799856" y="1340768"/>
            <a:ext cx="54726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628800"/>
            <a:ext cx="896448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703512" y="1988841"/>
            <a:ext cx="2786082" cy="637097"/>
          </a:xfrm>
          <a:prstGeom prst="rect">
            <a:avLst/>
          </a:prstGeom>
          <a:noFill/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770" b="1" dirty="0">
                <a:solidFill>
                  <a:srgbClr val="960000"/>
                </a:solidFill>
              </a:rPr>
              <a:t>Москва и </a:t>
            </a:r>
          </a:p>
          <a:p>
            <a:pPr algn="ctr" eaLnBrk="1" hangingPunct="1">
              <a:defRPr/>
            </a:pPr>
            <a:r>
              <a:rPr lang="ru-RU" sz="1770" b="1" dirty="0">
                <a:solidFill>
                  <a:srgbClr val="960000"/>
                </a:solidFill>
              </a:rPr>
              <a:t>Московская область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657" y="1173559"/>
            <a:ext cx="10505872" cy="5382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4">
            <a:extLst>
              <a:ext uri="{FF2B5EF4-FFF2-40B4-BE49-F238E27FC236}">
                <a16:creationId xmlns:a16="http://schemas.microsoft.com/office/drawing/2014/main" xmlns="" id="{256F29BB-89B0-4244-B8B7-C688A7D6E4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8101"/>
          <a:stretch/>
        </p:blipFill>
        <p:spPr>
          <a:xfrm>
            <a:off x="10886303" y="0"/>
            <a:ext cx="1305697" cy="6858000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019162" y="6336894"/>
            <a:ext cx="2743200" cy="365125"/>
          </a:xfrm>
        </p:spPr>
        <p:txBody>
          <a:bodyPr/>
          <a:lstStyle/>
          <a:p>
            <a:fld id="{17DF8DEC-FCA0-4473-9F01-EC2E0A2656B2}" type="slidenum">
              <a:rPr lang="ru-RU" sz="1600" b="1" smtClean="0">
                <a:solidFill>
                  <a:schemeClr val="bg1"/>
                </a:solidFill>
              </a:rPr>
              <a:pPr/>
              <a:t>2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440630" y="82668"/>
            <a:ext cx="7922890" cy="1477328"/>
          </a:xfrm>
          <a:prstGeom prst="rect">
            <a:avLst/>
          </a:prstGeom>
          <a:noFill/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Территориальное расположение </a:t>
            </a:r>
          </a:p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13 </a:t>
            </a:r>
            <a:r>
              <a:rPr lang="ru-RU" sz="2800" b="1" dirty="0" err="1" smtClean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наукоградов</a:t>
            </a:r>
            <a:r>
              <a:rPr lang="en-US" sz="2800" b="1" dirty="0" smtClean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в 6 субъектах </a:t>
            </a:r>
            <a:r>
              <a:rPr lang="ru-RU" sz="2400" b="1" dirty="0" smtClean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Российской Федерации</a:t>
            </a:r>
          </a:p>
          <a:p>
            <a:pPr algn="ctr" eaLnBrk="1" hangingPunct="1">
              <a:defRPr/>
            </a:pPr>
            <a:endParaRPr lang="ru-RU" sz="200" b="1" dirty="0" smtClean="0">
              <a:solidFill>
                <a:srgbClr val="002060"/>
              </a:solidFill>
              <a:latin typeface="Bahnschrift SemiBold Condensed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b="1" dirty="0" smtClean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Статус присваивается в соответствии с критериями установленными Федеральным законом </a:t>
            </a:r>
            <a:br>
              <a:rPr lang="ru-RU" b="1" dirty="0" smtClean="0">
                <a:solidFill>
                  <a:srgbClr val="002060"/>
                </a:solidFill>
                <a:latin typeface="Bahnschrift SemiBold Condensed" panose="020B0502040204020203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от 7 апреля 1999 г. № 70-ФЗ «О статусе </a:t>
            </a:r>
            <a:r>
              <a:rPr lang="ru-RU" b="1" dirty="0" err="1" smtClean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наукограда</a:t>
            </a:r>
            <a:r>
              <a:rPr lang="ru-RU" b="1" dirty="0" smtClean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 Российской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val="33433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78112" y="1451986"/>
            <a:ext cx="1007027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Предложения Минобрнауки России</a:t>
            </a:r>
          </a:p>
          <a:p>
            <a:pPr algn="ctr" fontAlgn="base"/>
            <a:endParaRPr lang="ru-RU" sz="1600" dirty="0" smtClean="0">
              <a:latin typeface="+mj-lt"/>
              <a:cs typeface="Times New Roman" panose="02020603050405020304" pitchFamily="18" charset="0"/>
            </a:endParaRPr>
          </a:p>
          <a:p>
            <a:pPr marL="128590" lvl="0" indent="-128590" algn="just" fontAlgn="base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внести изменения в Федеральный закон от 7 апреля 1999 г. № 70-ФЗ «О статусе </a:t>
            </a:r>
            <a:r>
              <a:rPr lang="ru-RU" sz="1600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наукограда</a:t>
            </a:r>
            <a:r>
              <a:rPr lang="ru-RU" sz="1600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Российской Федерации» в части создания специальных условий для осуществления научной, научно-технической и инновационной деятельности на территориях </a:t>
            </a:r>
            <a:r>
              <a:rPr lang="ru-RU" sz="1600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наукоградов</a:t>
            </a:r>
            <a:r>
              <a:rPr lang="ru-RU" sz="1600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по аналогии с особыми правовыми режимами деятельности, установленными для резидентов «Инновационного центра «</a:t>
            </a:r>
            <a:r>
              <a:rPr lang="ru-RU" sz="1600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Сколково</a:t>
            </a:r>
            <a:r>
              <a:rPr lang="ru-RU" sz="1600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» </a:t>
            </a:r>
            <a:r>
              <a:rPr lang="ru-RU" sz="1600" spc="-40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и </a:t>
            </a:r>
            <a:r>
              <a:rPr lang="ru-RU" sz="1600" spc="-40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участников проектов создания инновационных научно-технологических </a:t>
            </a:r>
            <a:r>
              <a:rPr lang="ru-RU" sz="1600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центров;</a:t>
            </a:r>
            <a:endParaRPr lang="ru-RU" sz="1600" dirty="0">
              <a:solidFill>
                <a:prstClr val="black"/>
              </a:solidFill>
              <a:latin typeface="Calibri Light"/>
              <a:cs typeface="Times New Roman" panose="02020603050405020304" pitchFamily="18" charset="0"/>
            </a:endParaRPr>
          </a:p>
          <a:p>
            <a:pPr lvl="0" algn="just" fontAlgn="base"/>
            <a:endParaRPr lang="ru-RU" sz="1000" dirty="0">
              <a:solidFill>
                <a:prstClr val="black"/>
              </a:solidFill>
              <a:latin typeface="Calibri Light"/>
              <a:cs typeface="Times New Roman" panose="02020603050405020304" pitchFamily="18" charset="0"/>
            </a:endParaRPr>
          </a:p>
          <a:p>
            <a:pPr marL="128590" lvl="0" indent="-128590" algn="just" fontAlgn="base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развитие инфраструктуры </a:t>
            </a:r>
            <a:r>
              <a:rPr lang="ru-RU" sz="1600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наукоградов</a:t>
            </a:r>
            <a:r>
              <a:rPr lang="ru-RU" sz="1600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для привлечения новых налогоплательщиков может быть обеспечено </a:t>
            </a:r>
            <a:br>
              <a:rPr lang="ru-RU" sz="1600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за счет участия Государственной корпорации «ВЭБ.РФ», в том числе в рамках государственно-частного </a:t>
            </a:r>
            <a:br>
              <a:rPr lang="ru-RU" sz="1600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и </a:t>
            </a:r>
            <a:r>
              <a:rPr lang="ru-RU" sz="1600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муниципально</a:t>
            </a:r>
            <a:r>
              <a:rPr lang="ru-RU" sz="1600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-частного </a:t>
            </a:r>
            <a:r>
              <a:rPr lang="ru-RU" sz="1600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партнерства</a:t>
            </a:r>
            <a:r>
              <a:rPr lang="ru-RU" sz="1600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;</a:t>
            </a:r>
            <a:endParaRPr lang="ru-RU" sz="1600" dirty="0" smtClean="0">
              <a:solidFill>
                <a:prstClr val="black"/>
              </a:solidFill>
              <a:latin typeface="Calibri Light"/>
              <a:cs typeface="Times New Roman" panose="02020603050405020304" pitchFamily="18" charset="0"/>
            </a:endParaRPr>
          </a:p>
          <a:p>
            <a:pPr marL="128590" lvl="0" indent="-128590" algn="just" fontAlgn="base">
              <a:buFont typeface="Arial" panose="020B0604020202020204" pitchFamily="34" charset="0"/>
              <a:buChar char="•"/>
            </a:pPr>
            <a:endParaRPr lang="ru-RU" sz="1600" dirty="0">
              <a:solidFill>
                <a:prstClr val="black"/>
              </a:solidFill>
              <a:latin typeface="Calibri Light"/>
              <a:cs typeface="Times New Roman" panose="02020603050405020304" pitchFamily="18" charset="0"/>
            </a:endParaRPr>
          </a:p>
          <a:p>
            <a:pPr marL="128590" lvl="0" indent="-128590" algn="just" fontAlgn="base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при </a:t>
            </a:r>
            <a:r>
              <a:rPr lang="ru-RU" sz="1600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реализации проектов жилищного строительства на территории </a:t>
            </a:r>
            <a:r>
              <a:rPr lang="ru-RU" sz="1600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наукоградов</a:t>
            </a:r>
            <a:r>
              <a:rPr lang="ru-RU" sz="1600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с привлечением АО </a:t>
            </a:r>
            <a:r>
              <a:rPr lang="ru-RU" sz="1600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«ДОМ.РФ», в частности, для обеспечения жильем работников, привлекаемых в </a:t>
            </a:r>
            <a:r>
              <a:rPr lang="ru-RU" sz="1600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наукограды</a:t>
            </a:r>
            <a:r>
              <a:rPr lang="ru-RU" sz="1600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налогоплательщиков, на условиях доступного арендного </a:t>
            </a:r>
            <a:r>
              <a:rPr lang="ru-RU" sz="1600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жилья;</a:t>
            </a:r>
            <a:endParaRPr lang="ru-RU" sz="1600" dirty="0">
              <a:solidFill>
                <a:prstClr val="black"/>
              </a:solidFill>
              <a:latin typeface="Calibri Light"/>
              <a:cs typeface="Times New Roman" panose="02020603050405020304" pitchFamily="18" charset="0"/>
            </a:endParaRPr>
          </a:p>
          <a:p>
            <a:pPr lvl="0" algn="just" fontAlgn="base"/>
            <a:endParaRPr lang="ru-RU" sz="1000" dirty="0">
              <a:solidFill>
                <a:prstClr val="black"/>
              </a:solidFill>
              <a:latin typeface="Calibri Light"/>
              <a:cs typeface="Times New Roman" panose="02020603050405020304" pitchFamily="18" charset="0"/>
            </a:endParaRPr>
          </a:p>
          <a:p>
            <a:pPr marL="128590" lvl="0" indent="-128590" algn="just" fontAlgn="base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д</a:t>
            </a:r>
            <a:r>
              <a:rPr lang="ru-RU" sz="1600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ля </a:t>
            </a:r>
            <a:r>
              <a:rPr lang="ru-RU" sz="1600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обеспечения реализации предложений по привлечению новых налогоплательщиков в </a:t>
            </a:r>
            <a:r>
              <a:rPr lang="ru-RU" sz="1600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наукограды</a:t>
            </a:r>
            <a:r>
              <a:rPr lang="ru-RU" sz="1600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необходимо увеличение объема средств федерального бюджета, </a:t>
            </a:r>
            <a:r>
              <a:rPr lang="ru-RU" sz="1600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выделяемых в рамках ГП НТР.</a:t>
            </a:r>
            <a:endParaRPr lang="ru-RU" sz="1050" dirty="0">
              <a:solidFill>
                <a:prstClr val="black"/>
              </a:solidFill>
              <a:latin typeface="Calibri Light"/>
              <a:cs typeface="Times New Roman" panose="02020603050405020304" pitchFamily="18" charset="0"/>
            </a:endParaRPr>
          </a:p>
        </p:txBody>
      </p:sp>
      <p:pic>
        <p:nvPicPr>
          <p:cNvPr id="8" name="Объект 4">
            <a:extLst>
              <a:ext uri="{FF2B5EF4-FFF2-40B4-BE49-F238E27FC236}">
                <a16:creationId xmlns:a16="http://schemas.microsoft.com/office/drawing/2014/main" xmlns="" id="{256F29BB-89B0-4244-B8B7-C688A7D6E4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8101"/>
          <a:stretch/>
        </p:blipFill>
        <p:spPr>
          <a:xfrm>
            <a:off x="10886303" y="0"/>
            <a:ext cx="1305697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2CA5BFD-1E9C-4C60-94EB-5A52DE90CF1F}"/>
              </a:ext>
            </a:extLst>
          </p:cNvPr>
          <p:cNvSpPr txBox="1"/>
          <p:nvPr/>
        </p:nvSpPr>
        <p:spPr>
          <a:xfrm>
            <a:off x="348342" y="147674"/>
            <a:ext cx="10329818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43980"/>
                </a:solidFill>
                <a:latin typeface="+mj-lt"/>
                <a:cs typeface="Times New Roman" panose="02020603050405020304" pitchFamily="18" charset="0"/>
              </a:rPr>
              <a:t>Поручение Президента </a:t>
            </a:r>
            <a:r>
              <a:rPr lang="ru-RU" sz="2000" b="1" dirty="0">
                <a:solidFill>
                  <a:srgbClr val="143980"/>
                </a:solidFill>
                <a:latin typeface="+mj-lt"/>
                <a:cs typeface="Times New Roman" panose="02020603050405020304" pitchFamily="18" charset="0"/>
              </a:rPr>
              <a:t>Российской Федерации от 10 апреля 2020 г. № </a:t>
            </a:r>
            <a:r>
              <a:rPr lang="ru-RU" sz="2000" b="1" dirty="0" smtClean="0">
                <a:solidFill>
                  <a:srgbClr val="143980"/>
                </a:solidFill>
                <a:latin typeface="+mj-lt"/>
                <a:cs typeface="Times New Roman" panose="02020603050405020304" pitchFamily="18" charset="0"/>
              </a:rPr>
              <a:t>Пр-647,</a:t>
            </a:r>
          </a:p>
          <a:p>
            <a:pPr algn="ctr"/>
            <a:r>
              <a:rPr lang="ru-RU" sz="2000" b="1" dirty="0" smtClean="0">
                <a:solidFill>
                  <a:srgbClr val="143980"/>
                </a:solidFill>
                <a:latin typeface="+mj-lt"/>
                <a:cs typeface="Times New Roman" panose="02020603050405020304" pitchFamily="18" charset="0"/>
              </a:rPr>
              <a:t>подпункт </a:t>
            </a:r>
            <a:r>
              <a:rPr lang="ru-RU" sz="2000" b="1" dirty="0">
                <a:solidFill>
                  <a:srgbClr val="143980"/>
                </a:solidFill>
                <a:latin typeface="+mj-lt"/>
                <a:cs typeface="Times New Roman" panose="02020603050405020304" pitchFamily="18" charset="0"/>
              </a:rPr>
              <a:t>«а» пункта 1 </a:t>
            </a:r>
            <a:r>
              <a:rPr lang="ru-RU" sz="2000" b="1" dirty="0" smtClean="0">
                <a:solidFill>
                  <a:srgbClr val="143980"/>
                </a:solidFill>
                <a:latin typeface="+mj-lt"/>
                <a:cs typeface="Times New Roman" panose="02020603050405020304" pitchFamily="18" charset="0"/>
              </a:rPr>
              <a:t>по </a:t>
            </a:r>
            <a:r>
              <a:rPr lang="ru-RU" sz="2000" b="1" dirty="0">
                <a:solidFill>
                  <a:srgbClr val="143980"/>
                </a:solidFill>
                <a:latin typeface="+mj-lt"/>
                <a:cs typeface="Times New Roman" panose="02020603050405020304" pitchFamily="18" charset="0"/>
              </a:rPr>
              <a:t>вопросу стимулирования привлечения новых </a:t>
            </a:r>
            <a:r>
              <a:rPr lang="ru-RU" sz="2000" b="1" dirty="0" smtClean="0">
                <a:solidFill>
                  <a:srgbClr val="143980"/>
                </a:solidFill>
                <a:latin typeface="+mj-lt"/>
                <a:cs typeface="Times New Roman" panose="02020603050405020304" pitchFamily="18" charset="0"/>
              </a:rPr>
              <a:t>налогоплательщиков</a:t>
            </a:r>
          </a:p>
          <a:p>
            <a:pPr algn="ctr"/>
            <a:r>
              <a:rPr lang="ru-RU" sz="2000" b="1" dirty="0" smtClean="0">
                <a:solidFill>
                  <a:srgbClr val="143980"/>
                </a:solidFill>
                <a:latin typeface="+mj-lt"/>
                <a:cs typeface="Times New Roman" panose="02020603050405020304" pitchFamily="18" charset="0"/>
              </a:rPr>
              <a:t>в </a:t>
            </a:r>
            <a:r>
              <a:rPr lang="ru-RU" sz="2000" b="1" dirty="0" err="1">
                <a:solidFill>
                  <a:srgbClr val="143980"/>
                </a:solidFill>
                <a:latin typeface="+mj-lt"/>
                <a:cs typeface="Times New Roman" panose="02020603050405020304" pitchFamily="18" charset="0"/>
              </a:rPr>
              <a:t>наукограды</a:t>
            </a:r>
            <a:r>
              <a:rPr lang="ru-RU" sz="2000" b="1" dirty="0">
                <a:solidFill>
                  <a:srgbClr val="14398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143980"/>
                </a:solidFill>
                <a:latin typeface="+mj-lt"/>
                <a:cs typeface="Times New Roman" panose="02020603050405020304" pitchFamily="18" charset="0"/>
              </a:rPr>
              <a:t>Российской Федерации</a:t>
            </a:r>
            <a:endParaRPr lang="ru-RU" sz="2000" b="1" dirty="0" smtClean="0">
              <a:solidFill>
                <a:srgbClr val="143980"/>
              </a:solidFill>
              <a:latin typeface="+mj-lt"/>
              <a:cs typeface="Times New Roman" panose="02020603050405020304" pitchFamily="18" charset="0"/>
              <a:sym typeface="Trebuchet MS" panose="020B06030202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757268" y="1351186"/>
            <a:ext cx="9978026" cy="26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037122" y="6320723"/>
            <a:ext cx="2743200" cy="365125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2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4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rv-ryazan.ru/wp-content/uploads/2018/07/1474816556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40000" contrast="-40000"/>
          </a:blip>
          <a:srcRect/>
          <a:stretch>
            <a:fillRect/>
          </a:stretch>
        </p:blipFill>
        <p:spPr bwMode="auto">
          <a:xfrm>
            <a:off x="205099" y="415056"/>
            <a:ext cx="11688791" cy="6215743"/>
          </a:xfrm>
          <a:prstGeom prst="rect">
            <a:avLst/>
          </a:prstGeom>
          <a:noFill/>
        </p:spPr>
      </p:pic>
      <p:pic>
        <p:nvPicPr>
          <p:cNvPr id="8" name="Объект 4">
            <a:extLst>
              <a:ext uri="{FF2B5EF4-FFF2-40B4-BE49-F238E27FC236}">
                <a16:creationId xmlns:a16="http://schemas.microsoft.com/office/drawing/2014/main" xmlns="" id="{256F29BB-89B0-4244-B8B7-C688A7D6E4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88101"/>
          <a:stretch/>
        </p:blipFill>
        <p:spPr>
          <a:xfrm>
            <a:off x="10886303" y="0"/>
            <a:ext cx="1305697" cy="685800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960795" y="6346622"/>
            <a:ext cx="2743200" cy="365125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06543" y="1228217"/>
            <a:ext cx="1042586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-615453" y="126180"/>
            <a:ext cx="123194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2200" b="1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Численность населения </a:t>
            </a:r>
            <a:r>
              <a:rPr lang="ru-RU" altLang="ru-RU" sz="2200" b="1" dirty="0" smtClean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и исследователей НПК </a:t>
            </a:r>
            <a:r>
              <a:rPr lang="ru-RU" altLang="ru-RU" sz="2200" b="1" dirty="0" err="1" smtClean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наукоградов</a:t>
            </a:r>
            <a:r>
              <a:rPr lang="ru-RU" altLang="ru-RU" sz="2200" b="1" dirty="0" smtClean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 </a:t>
            </a:r>
            <a:endParaRPr lang="ru-RU" altLang="ru-RU" sz="2200" b="1" dirty="0">
              <a:solidFill>
                <a:srgbClr val="002060"/>
              </a:solidFill>
              <a:latin typeface="Bahnschrift SemiBold Condensed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altLang="ru-RU" sz="2200" b="1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на </a:t>
            </a:r>
            <a:r>
              <a:rPr lang="ru-RU" altLang="ru-RU" sz="2200" b="1" dirty="0" smtClean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1 января 2021 </a:t>
            </a:r>
            <a:r>
              <a:rPr lang="ru-RU" altLang="ru-RU" sz="2200" b="1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года</a:t>
            </a: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957364375"/>
              </p:ext>
            </p:extLst>
          </p:nvPr>
        </p:nvGraphicFramePr>
        <p:xfrm>
          <a:off x="-93011" y="1228217"/>
          <a:ext cx="11024978" cy="5704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941674" y="1894024"/>
            <a:ext cx="577759" cy="442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Ч</a:t>
            </a:r>
          </a:p>
        </p:txBody>
      </p:sp>
    </p:spTree>
    <p:extLst>
      <p:ext uri="{BB962C8B-B14F-4D97-AF65-F5344CB8AC3E}">
        <p14:creationId xmlns:p14="http://schemas.microsoft.com/office/powerpoint/2010/main" val="52848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376" y="1405664"/>
            <a:ext cx="10593423" cy="464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56425" y="1268153"/>
            <a:ext cx="10143243" cy="25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subTitle" idx="1"/>
          </p:nvPr>
        </p:nvSpPr>
        <p:spPr>
          <a:xfrm>
            <a:off x="486888" y="219120"/>
            <a:ext cx="10058400" cy="194421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143980"/>
                </a:solidFill>
                <a:latin typeface="+mj-lt"/>
                <a:cs typeface="Times New Roman" panose="02020603050405020304" pitchFamily="18" charset="0"/>
              </a:rPr>
              <a:t>Объем бюджетных средств в </a:t>
            </a:r>
            <a:r>
              <a:rPr lang="ru-RU" b="1" dirty="0" smtClean="0">
                <a:solidFill>
                  <a:srgbClr val="143980"/>
                </a:solidFill>
                <a:latin typeface="+mj-lt"/>
                <a:cs typeface="Times New Roman" panose="02020603050405020304" pitchFamily="18" charset="0"/>
              </a:rPr>
              <a:t>2009-2021 годах для </a:t>
            </a:r>
            <a:r>
              <a:rPr lang="ru-RU" b="1" dirty="0">
                <a:solidFill>
                  <a:srgbClr val="143980"/>
                </a:solidFill>
                <a:latin typeface="+mj-lt"/>
                <a:cs typeface="Times New Roman" panose="02020603050405020304" pitchFamily="18" charset="0"/>
              </a:rPr>
              <a:t>предоставления в виде межбюджетных трансфертов </a:t>
            </a:r>
            <a:r>
              <a:rPr lang="ru-RU" b="1" dirty="0" err="1">
                <a:solidFill>
                  <a:srgbClr val="143980"/>
                </a:solidFill>
                <a:latin typeface="+mj-lt"/>
                <a:cs typeface="Times New Roman" panose="02020603050405020304" pitchFamily="18" charset="0"/>
              </a:rPr>
              <a:t>наукоградам</a:t>
            </a:r>
            <a:r>
              <a:rPr lang="ru-RU" b="1" dirty="0">
                <a:solidFill>
                  <a:srgbClr val="143980"/>
                </a:solidFill>
                <a:latin typeface="+mj-lt"/>
                <a:cs typeface="Times New Roman" panose="02020603050405020304" pitchFamily="18" charset="0"/>
              </a:rPr>
              <a:t> для осуществления мероприятий по реализации стратегий социально-экономического </a:t>
            </a:r>
            <a:r>
              <a:rPr lang="ru-RU" b="1" dirty="0" smtClean="0">
                <a:solidFill>
                  <a:srgbClr val="143980"/>
                </a:solidFill>
                <a:latin typeface="+mj-lt"/>
                <a:cs typeface="Times New Roman" panose="02020603050405020304" pitchFamily="18" charset="0"/>
              </a:rPr>
              <a:t>развития</a:t>
            </a:r>
            <a:endParaRPr lang="ru-RU" b="1" dirty="0">
              <a:solidFill>
                <a:srgbClr val="14398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374488" y="5693178"/>
            <a:ext cx="947352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958327" y="5693178"/>
            <a:ext cx="891224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Объект 4">
            <a:extLst>
              <a:ext uri="{FF2B5EF4-FFF2-40B4-BE49-F238E27FC236}">
                <a16:creationId xmlns:a16="http://schemas.microsoft.com/office/drawing/2014/main" xmlns="" id="{256F29BB-89B0-4244-B8B7-C688A7D6E4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8101"/>
          <a:stretch/>
        </p:blipFill>
        <p:spPr>
          <a:xfrm>
            <a:off x="10886303" y="0"/>
            <a:ext cx="1305697" cy="6858000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056914" y="6264315"/>
            <a:ext cx="2743200" cy="365125"/>
          </a:xfrm>
        </p:spPr>
        <p:txBody>
          <a:bodyPr/>
          <a:lstStyle/>
          <a:p>
            <a:fld id="{17DF8DEC-FCA0-4473-9F01-EC2E0A2656B2}" type="slidenum">
              <a:rPr lang="ru-RU" sz="1600" b="1" smtClean="0">
                <a:solidFill>
                  <a:schemeClr val="bg1"/>
                </a:solidFill>
              </a:rPr>
              <a:pPr/>
              <a:t>4</a:t>
            </a:fld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31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rv-ryazan.ru/wp-content/uploads/2018/07/1474816556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40000" contrast="-40000"/>
          </a:blip>
          <a:srcRect/>
          <a:stretch>
            <a:fillRect/>
          </a:stretch>
        </p:blipFill>
        <p:spPr bwMode="auto">
          <a:xfrm>
            <a:off x="722348" y="440266"/>
            <a:ext cx="11469652" cy="6013235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84826" y="1352145"/>
            <a:ext cx="10515600" cy="97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72756" y="2207531"/>
            <a:ext cx="473990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Расположение: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Наукоград  Дубна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Объединенный институт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ядерных исследований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(ОИЯИ)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32563" y="3744554"/>
            <a:ext cx="55543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Срок реализации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проекта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2022 год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2369" y="4449896"/>
            <a:ext cx="24816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Строительство основных объектов комплекса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планируется завершить до конца 2021 года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7316" y="2430996"/>
            <a:ext cx="7091091" cy="388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521009" y="1686958"/>
            <a:ext cx="80619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КОМПЛЕКС СВЕРХПРОВОДЯЩИХ КОЛЕЦ НА ВСТРЕЧНЫХ ПУЧКАХ ТЯЖЕЛЫХ ИОНОВ "NICA"</a:t>
            </a:r>
            <a:endParaRPr lang="ru-RU" dirty="0" smtClean="0">
              <a:latin typeface="+mj-lt"/>
              <a:cs typeface="Arial" pitchFamily="34" charset="0"/>
            </a:endParaRPr>
          </a:p>
        </p:txBody>
      </p:sp>
      <p:pic>
        <p:nvPicPr>
          <p:cNvPr id="13" name="Объект 4">
            <a:extLst>
              <a:ext uri="{FF2B5EF4-FFF2-40B4-BE49-F238E27FC236}">
                <a16:creationId xmlns:a16="http://schemas.microsoft.com/office/drawing/2014/main" xmlns="" id="{256F29BB-89B0-4244-B8B7-C688A7D6E4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88101"/>
          <a:stretch/>
        </p:blipFill>
        <p:spPr>
          <a:xfrm>
            <a:off x="10886303" y="0"/>
            <a:ext cx="1305697" cy="6858000"/>
          </a:xfrm>
          <a:prstGeom prst="rect">
            <a:avLst/>
          </a:prstGeom>
        </p:spPr>
      </p:pic>
      <p:sp>
        <p:nvSpPr>
          <p:cNvPr id="21" name="Подзаголовок 2"/>
          <p:cNvSpPr txBox="1">
            <a:spLocks/>
          </p:cNvSpPr>
          <p:nvPr/>
        </p:nvSpPr>
        <p:spPr>
          <a:xfrm>
            <a:off x="298930" y="-41857"/>
            <a:ext cx="10284031" cy="14107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r">
              <a:spcBef>
                <a:spcPts val="0"/>
              </a:spcBef>
            </a:pPr>
            <a:endParaRPr lang="ru-RU" sz="2000" dirty="0" smtClean="0">
              <a:latin typeface="Bahnschrift Condensed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sz="20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НАЦИОНАЛЬНЫЙ ПРОЕКТ «НАУКА</a:t>
            </a:r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 УНИВЕРСИТЕТЫ»</a:t>
            </a:r>
            <a:br>
              <a:rPr lang="ru-RU" sz="20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ru-RU" sz="2000" dirty="0" smtClean="0">
              <a:latin typeface="Bahnschrift Condensed" pitchFamily="34" charset="0"/>
            </a:endParaRPr>
          </a:p>
          <a:p>
            <a:pPr algn="r">
              <a:spcBef>
                <a:spcPts val="0"/>
              </a:spcBef>
            </a:pPr>
            <a:r>
              <a:rPr lang="ru-RU" sz="2000" dirty="0" smtClean="0">
                <a:latin typeface="Bahnschrift Condensed" pitchFamily="34" charset="0"/>
              </a:rPr>
              <a:t>СОЗДАНИЕ УНИКАЛЬНЫХ НАУЧНЫХ УСТАНОВОК КЛАССА «МЕГАСАЙЕНС»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latin typeface="Bahnschrift Condensed" pitchFamily="34" charset="0"/>
              </a:rPr>
              <a:t>НА </a:t>
            </a:r>
            <a:r>
              <a:rPr lang="ru-RU" sz="2000" dirty="0">
                <a:latin typeface="Bahnschrift Condensed" pitchFamily="34" charset="0"/>
              </a:rPr>
              <a:t>ТЕРРИТОРИИ НАУКОГРАДОВ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962292" y="6346302"/>
            <a:ext cx="2743200" cy="365125"/>
          </a:xfrm>
        </p:spPr>
        <p:txBody>
          <a:bodyPr/>
          <a:lstStyle/>
          <a:p>
            <a:fld id="{17DF8DEC-FCA0-4473-9F01-EC2E0A2656B2}" type="slidenum">
              <a:rPr lang="ru-RU" sz="1600" b="1" smtClean="0">
                <a:solidFill>
                  <a:schemeClr val="bg1"/>
                </a:solidFill>
              </a:rPr>
              <a:pPr/>
              <a:t>5</a:t>
            </a:fld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3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s://rv-ryazan.ru/wp-content/uploads/2018/07/1474816556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40000" contrast="-40000"/>
          </a:blip>
          <a:srcRect/>
          <a:stretch>
            <a:fillRect/>
          </a:stretch>
        </p:blipFill>
        <p:spPr bwMode="auto">
          <a:xfrm>
            <a:off x="722348" y="440266"/>
            <a:ext cx="11469652" cy="6013235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249382" y="1330036"/>
            <a:ext cx="10545288" cy="237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18453" y="2541685"/>
            <a:ext cx="294914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Расположение: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</a:rPr>
              <a:t>Наукоград Протвино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</a:rPr>
              <a:t>НИЦ Курчатовский институт»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59077" y="4379088"/>
            <a:ext cx="53995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Срок реализации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проекта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2027 год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880217" y="1535320"/>
            <a:ext cx="96438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ИСТОЧНИК СПЕЦИАЛИЗИРОВАННОГО СИНХРОТРОННОГО ИЗЛУЧЕНИЯ ЧЕТВЕРТОГО ПОКОЛЕНИЯ "ИССИ-4"</a:t>
            </a:r>
            <a:endParaRPr lang="ru-RU" dirty="0" smtClean="0">
              <a:latin typeface="+mj-lt"/>
              <a:cs typeface="Arial" pitchFamily="34" charset="0"/>
            </a:endParaRPr>
          </a:p>
        </p:txBody>
      </p:sp>
      <p:pic>
        <p:nvPicPr>
          <p:cNvPr id="13" name="Picture 7" descr="7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3334" y="2266927"/>
            <a:ext cx="7560732" cy="4186244"/>
          </a:xfrm>
          <a:prstGeom prst="rect">
            <a:avLst/>
          </a:prstGeom>
          <a:noFill/>
        </p:spPr>
      </p:pic>
      <p:pic>
        <p:nvPicPr>
          <p:cNvPr id="15" name="Объект 4">
            <a:extLst>
              <a:ext uri="{FF2B5EF4-FFF2-40B4-BE49-F238E27FC236}">
                <a16:creationId xmlns:a16="http://schemas.microsoft.com/office/drawing/2014/main" xmlns="" id="{256F29BB-89B0-4244-B8B7-C688A7D6E4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88101"/>
          <a:stretch/>
        </p:blipFill>
        <p:spPr>
          <a:xfrm>
            <a:off x="10886303" y="0"/>
            <a:ext cx="1305697" cy="6858000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9002486" y="6366399"/>
            <a:ext cx="2743200" cy="365125"/>
          </a:xfrm>
        </p:spPr>
        <p:txBody>
          <a:bodyPr/>
          <a:lstStyle/>
          <a:p>
            <a:fld id="{17DF8DEC-FCA0-4473-9F01-EC2E0A2656B2}" type="slidenum">
              <a:rPr lang="ru-RU" sz="1600" b="1" smtClean="0">
                <a:solidFill>
                  <a:schemeClr val="bg1"/>
                </a:solidFill>
              </a:rPr>
              <a:pPr/>
              <a:t>6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298930" y="-41857"/>
            <a:ext cx="10284031" cy="14107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r">
              <a:spcBef>
                <a:spcPts val="0"/>
              </a:spcBef>
            </a:pPr>
            <a:endParaRPr lang="ru-RU" sz="2000" dirty="0" smtClean="0">
              <a:latin typeface="Bahnschrift Condensed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sz="20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НАЦИОНАЛЬНЫЙ ПРОЕКТ «НАУКА</a:t>
            </a:r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 УНИВЕРСИТЕТЫ»</a:t>
            </a:r>
            <a:br>
              <a:rPr lang="ru-RU" sz="20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ru-RU" sz="2000" dirty="0" smtClean="0">
              <a:latin typeface="Bahnschrift Condensed" pitchFamily="34" charset="0"/>
            </a:endParaRPr>
          </a:p>
          <a:p>
            <a:pPr algn="r">
              <a:spcBef>
                <a:spcPts val="0"/>
              </a:spcBef>
            </a:pPr>
            <a:r>
              <a:rPr lang="ru-RU" sz="2000" dirty="0" smtClean="0">
                <a:latin typeface="Bahnschrift Condensed" pitchFamily="34" charset="0"/>
              </a:rPr>
              <a:t>СОЗДАНИЕ УНИКАЛЬНЫХ НАУЧНЫХ УСТАНОВОК КЛАССА «МЕГАСАЙЕНС»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latin typeface="Bahnschrift Condensed" pitchFamily="34" charset="0"/>
              </a:rPr>
              <a:t>НА </a:t>
            </a:r>
            <a:r>
              <a:rPr lang="ru-RU" sz="2000" dirty="0">
                <a:latin typeface="Bahnschrift Condensed" pitchFamily="34" charset="0"/>
              </a:rPr>
              <a:t>ТЕРРИТОРИИ НАУКОГРАДОВ</a:t>
            </a:r>
          </a:p>
        </p:txBody>
      </p:sp>
    </p:spTree>
    <p:extLst>
      <p:ext uri="{BB962C8B-B14F-4D97-AF65-F5344CB8AC3E}">
        <p14:creationId xmlns:p14="http://schemas.microsoft.com/office/powerpoint/2010/main" val="19833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rv-ryazan.ru/wp-content/uploads/2018/07/1474816556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40000" contrast="-40000"/>
          </a:blip>
          <a:srcRect/>
          <a:stretch>
            <a:fillRect/>
          </a:stretch>
        </p:blipFill>
        <p:spPr bwMode="auto">
          <a:xfrm>
            <a:off x="0" y="469406"/>
            <a:ext cx="11469652" cy="6013235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332509" y="1362057"/>
            <a:ext cx="10175056" cy="36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085600" y="1456921"/>
            <a:ext cx="75117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ЦЕНТР КОЛЛЕКТИВНОГО ПОЛЬЗОВАНИЯ </a:t>
            </a:r>
            <a:endParaRPr lang="ru-RU" b="1" dirty="0" smtClean="0">
              <a:solidFill>
                <a:srgbClr val="3C3C3C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«</a:t>
            </a:r>
            <a:r>
              <a:rPr lang="ru-RU" b="1" dirty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СИБИРСКИЙ КОЛЬЦЕВОЙ ИСТОЧНИК ФОТОНОВ» (ЦКП «СКИФ»)</a:t>
            </a:r>
            <a:endParaRPr lang="ru-RU" dirty="0">
              <a:latin typeface="+mj-lt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29389" y="2308127"/>
            <a:ext cx="259684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Расположение: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Наукоград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Кольцово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Новосибирская область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66663" y="3855584"/>
            <a:ext cx="53995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Срок реализации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проекта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 2024</a:t>
            </a:r>
          </a:p>
        </p:txBody>
      </p:sp>
      <p:pic>
        <p:nvPicPr>
          <p:cNvPr id="1028" name="Picture 4" descr="http://www.54rus.org/images/2015/1ski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0030" y="2312759"/>
            <a:ext cx="7541600" cy="4070637"/>
          </a:xfrm>
          <a:prstGeom prst="rect">
            <a:avLst/>
          </a:prstGeom>
          <a:noFill/>
        </p:spPr>
      </p:pic>
      <p:pic>
        <p:nvPicPr>
          <p:cNvPr id="15" name="Объект 4">
            <a:extLst>
              <a:ext uri="{FF2B5EF4-FFF2-40B4-BE49-F238E27FC236}">
                <a16:creationId xmlns:a16="http://schemas.microsoft.com/office/drawing/2014/main" xmlns="" id="{256F29BB-89B0-4244-B8B7-C688A7D6E4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88101"/>
          <a:stretch/>
        </p:blipFill>
        <p:spPr>
          <a:xfrm>
            <a:off x="10886303" y="0"/>
            <a:ext cx="1305697" cy="6858000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942194" y="6362247"/>
            <a:ext cx="2743200" cy="365125"/>
          </a:xfrm>
        </p:spPr>
        <p:txBody>
          <a:bodyPr/>
          <a:lstStyle/>
          <a:p>
            <a:fld id="{17DF8DEC-FCA0-4473-9F01-EC2E0A2656B2}" type="slidenum">
              <a:rPr lang="ru-RU" sz="1600" b="1" smtClean="0">
                <a:solidFill>
                  <a:schemeClr val="bg1"/>
                </a:solidFill>
              </a:rPr>
              <a:pPr/>
              <a:t>7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298930" y="-41857"/>
            <a:ext cx="10284031" cy="14107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r">
              <a:spcBef>
                <a:spcPts val="0"/>
              </a:spcBef>
            </a:pPr>
            <a:endParaRPr lang="ru-RU" sz="2000" dirty="0" smtClean="0">
              <a:latin typeface="Bahnschrift Condensed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sz="20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НАЦИОНАЛЬНЫЙ ПРОЕКТ «НАУКА</a:t>
            </a:r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 УНИВЕРСИТЕТЫ»</a:t>
            </a:r>
            <a:br>
              <a:rPr lang="ru-RU" sz="20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ru-RU" sz="2000" dirty="0" smtClean="0">
              <a:latin typeface="Bahnschrift Condensed" pitchFamily="34" charset="0"/>
            </a:endParaRPr>
          </a:p>
          <a:p>
            <a:pPr algn="r">
              <a:spcBef>
                <a:spcPts val="0"/>
              </a:spcBef>
            </a:pPr>
            <a:r>
              <a:rPr lang="ru-RU" sz="2000" dirty="0" smtClean="0">
                <a:latin typeface="Bahnschrift Condensed" pitchFamily="34" charset="0"/>
              </a:rPr>
              <a:t>СОЗДАНИЕ УНИКАЛЬНЫХ НАУЧНЫХ УСТАНОВОК КЛАССА «МЕГАСАЙЕНС»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latin typeface="Bahnschrift Condensed" pitchFamily="34" charset="0"/>
              </a:rPr>
              <a:t>НА </a:t>
            </a:r>
            <a:r>
              <a:rPr lang="ru-RU" sz="2000" dirty="0">
                <a:latin typeface="Bahnschrift Condensed" pitchFamily="34" charset="0"/>
              </a:rPr>
              <a:t>ТЕРРИТОРИИ НАУКОГРАДОВ</a:t>
            </a:r>
          </a:p>
        </p:txBody>
      </p:sp>
    </p:spTree>
    <p:extLst>
      <p:ext uri="{BB962C8B-B14F-4D97-AF65-F5344CB8AC3E}">
        <p14:creationId xmlns:p14="http://schemas.microsoft.com/office/powerpoint/2010/main" val="198336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0635" y="272524"/>
            <a:ext cx="104977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+mj-lt"/>
              </a:rPr>
              <a:t>НАУКОГРАД КОЛЬЦОВО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+mj-lt"/>
              </a:rPr>
              <a:t>ГОСУДАРСТВЕННЫЙ НАУЧНЫЙ ЦЕНТР ВИРУСОЛОГИИ И БИОТЕХНОЛОГИИ «ВЕКТОР» </a:t>
            </a:r>
            <a:endParaRPr lang="ru-RU" sz="22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28" name="Picture 4" descr="https://www.ttelegraf.ru/files/file/b595750dc66ca39f5cd56a1caa147ef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7543" y="1385456"/>
            <a:ext cx="3218213" cy="1785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12700" stA="38000" endPos="28000" dist="5000" dir="5400000" sy="-100000" algn="bl" rotWithShape="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402" y="3384468"/>
            <a:ext cx="5295296" cy="3146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12700" stA="38000" endPos="28000" dist="5000" dir="5400000" sy="-100000" algn="bl" rotWithShape="0"/>
          </a:effec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1524" y="1268404"/>
            <a:ext cx="4647118" cy="2574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417505" y="1092530"/>
            <a:ext cx="10234661" cy="798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7" name="Picture 13" descr="https://pharmprom.ru/wp-content/uploads/epivaccorona-proizvodst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5835" y="4079724"/>
            <a:ext cx="3211283" cy="2275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reflection blurRad="12700" stA="38000" endPos="28000" dist="5000" dir="5400000" sy="-100000" algn="bl" rotWithShape="0"/>
          </a:effectLst>
        </p:spPr>
      </p:pic>
      <p:pic>
        <p:nvPicPr>
          <p:cNvPr id="13" name="Объект 4">
            <a:extLst>
              <a:ext uri="{FF2B5EF4-FFF2-40B4-BE49-F238E27FC236}">
                <a16:creationId xmlns:a16="http://schemas.microsoft.com/office/drawing/2014/main" xmlns="" id="{256F29BB-89B0-4244-B8B7-C688A7D6E48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88101"/>
          <a:stretch/>
        </p:blipFill>
        <p:spPr>
          <a:xfrm>
            <a:off x="10886303" y="0"/>
            <a:ext cx="1305697" cy="6858000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954984" y="6320724"/>
            <a:ext cx="2743200" cy="365125"/>
          </a:xfrm>
        </p:spPr>
        <p:txBody>
          <a:bodyPr/>
          <a:lstStyle/>
          <a:p>
            <a:fld id="{17DF8DEC-FCA0-4473-9F01-EC2E0A2656B2}" type="slidenum">
              <a:rPr lang="ru-RU" sz="1800" b="1" smtClean="0">
                <a:solidFill>
                  <a:schemeClr val="bg1"/>
                </a:solidFill>
              </a:rPr>
              <a:pPr/>
              <a:t>8</a:t>
            </a:fld>
            <a:endParaRPr lang="ru-RU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82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Объект 4">
            <a:extLst>
              <a:ext uri="{FF2B5EF4-FFF2-40B4-BE49-F238E27FC236}">
                <a16:creationId xmlns:a16="http://schemas.microsoft.com/office/drawing/2014/main" xmlns="" id="{256F29BB-89B0-4244-B8B7-C688A7D6E4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8101"/>
          <a:stretch/>
        </p:blipFill>
        <p:spPr>
          <a:xfrm>
            <a:off x="10886303" y="0"/>
            <a:ext cx="1305697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03687" y="379292"/>
            <a:ext cx="97653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+mj-lt"/>
              </a:rPr>
              <a:t>СОЗДАНИЕ ИННОВАЦИОННЫХ НАУЧНО-ТЕХНОЛОГИЧЕСКИХ ЦЕНТРОВ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045589" y="6342715"/>
            <a:ext cx="2743200" cy="365125"/>
          </a:xfrm>
        </p:spPr>
        <p:txBody>
          <a:bodyPr/>
          <a:lstStyle/>
          <a:p>
            <a:fld id="{17DF8DEC-FCA0-4473-9F01-EC2E0A2656B2}" type="slidenum">
              <a:rPr lang="ru-RU" sz="1800" b="1" smtClean="0">
                <a:solidFill>
                  <a:schemeClr val="bg1"/>
                </a:solidFill>
              </a:rPr>
              <a:pPr/>
              <a:t>9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662490" y="795647"/>
            <a:ext cx="10001552" cy="335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6" name="Picture 2" descr="https://obninsk.name/UserFiles/Image/202104/main-entrance-f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541" y="1587672"/>
            <a:ext cx="4086332" cy="2454047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60358" y="4160951"/>
            <a:ext cx="46391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На территории Центра будет осуществляться научно-технологическая деятельность по пяти направлениям: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</a:rPr>
              <a:t>ядерные исследования и разработки;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</a:rPr>
              <a:t>ядерная медицина и фармацевтика;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</a:rPr>
              <a:t>диагностические и терапевтические системы;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</a:rPr>
              <a:t>информационно-коммуникационные технологии;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</a:rPr>
              <a:t>аддитивные технологии, новые материалы, лазерные технологии</a:t>
            </a:r>
            <a:r>
              <a:rPr lang="ru-RU" sz="1500" dirty="0" smtClean="0">
                <a:solidFill>
                  <a:schemeClr val="bg1"/>
                </a:solidFill>
              </a:rPr>
              <a:t>.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26629" name="AutoShape 5" descr="https://static.tildacdn.com/tild6566-3935-4834-b966-633665353736/994288.svg"/>
          <p:cNvSpPr>
            <a:spLocks noChangeAspect="1" noChangeArrowheads="1"/>
          </p:cNvSpPr>
          <p:nvPr/>
        </p:nvSpPr>
        <p:spPr bwMode="auto">
          <a:xfrm>
            <a:off x="57150" y="-183356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https://static.tildacdn.com/tild3066-3865-4164-b436-333838663563/947477.svg"/>
          <p:cNvSpPr>
            <a:spLocks noChangeAspect="1" noChangeArrowheads="1"/>
          </p:cNvSpPr>
          <p:nvPr/>
        </p:nvSpPr>
        <p:spPr bwMode="auto">
          <a:xfrm>
            <a:off x="57150" y="-13160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1" name="AutoShape 7" descr="https://thumb.tildacdn.com/tild3234-6538-4330-b566-656461646336/-/resize/140x/-/format/webp/noroot.png"/>
          <p:cNvSpPr>
            <a:spLocks noChangeAspect="1" noChangeArrowheads="1"/>
          </p:cNvSpPr>
          <p:nvPr/>
        </p:nvSpPr>
        <p:spPr bwMode="auto">
          <a:xfrm>
            <a:off x="57150" y="-79851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2" name="AutoShape 8" descr="https://static.tildacdn.com/tild3239-3039-4336-b239-616261386264/1434844.svg"/>
          <p:cNvSpPr>
            <a:spLocks noChangeAspect="1" noChangeArrowheads="1"/>
          </p:cNvSpPr>
          <p:nvPr/>
        </p:nvSpPr>
        <p:spPr bwMode="auto">
          <a:xfrm>
            <a:off x="57150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3" name="AutoShape 9" descr="https://static.tildacdn.com/tild3631-3164-4237-a237-633236626563/1147959.svg"/>
          <p:cNvSpPr>
            <a:spLocks noChangeAspect="1" noChangeArrowheads="1"/>
          </p:cNvSpPr>
          <p:nvPr/>
        </p:nvSpPr>
        <p:spPr bwMode="auto">
          <a:xfrm>
            <a:off x="57150" y="2365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4" name="AutoShape 10" descr="https://static.tildacdn.com/tild3062-6430-4933-b266-356564376163/1466434.svg"/>
          <p:cNvSpPr>
            <a:spLocks noChangeAspect="1" noChangeArrowheads="1"/>
          </p:cNvSpPr>
          <p:nvPr/>
        </p:nvSpPr>
        <p:spPr bwMode="auto">
          <a:xfrm>
            <a:off x="57150" y="75406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5" name="AutoShape 11" descr="https://static.tildacdn.com/tild6462-3334-4834-b464-313634316635/1411052.svg"/>
          <p:cNvSpPr>
            <a:spLocks noChangeAspect="1" noChangeArrowheads="1"/>
          </p:cNvSpPr>
          <p:nvPr/>
        </p:nvSpPr>
        <p:spPr bwMode="auto">
          <a:xfrm>
            <a:off x="57150" y="127158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6" name="AutoShape 12" descr="https://static.tildacdn.com/tild6237-6664-4964-b136-663530663162/709011.svg"/>
          <p:cNvSpPr>
            <a:spLocks noChangeAspect="1" noChangeArrowheads="1"/>
          </p:cNvSpPr>
          <p:nvPr/>
        </p:nvSpPr>
        <p:spPr bwMode="auto">
          <a:xfrm>
            <a:off x="57150" y="178911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6637" name="AutoShape 13" descr="https://thumb.tildacdn.com/tild3132-6130-4539-b238-383936383836/-/resize/140x/-/format/webp/carno.png"/>
          <p:cNvSpPr>
            <a:spLocks noChangeAspect="1" noChangeArrowheads="1"/>
          </p:cNvSpPr>
          <p:nvPr/>
        </p:nvSpPr>
        <p:spPr bwMode="auto">
          <a:xfrm>
            <a:off x="57150" y="23066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80012" y="924550"/>
            <a:ext cx="473825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5C00"/>
                </a:solidFill>
              </a:rPr>
              <a:t>ОБНИНСК </a:t>
            </a:r>
            <a:r>
              <a:rPr lang="en-US" sz="1600" b="1" dirty="0" smtClean="0">
                <a:solidFill>
                  <a:srgbClr val="005C00"/>
                </a:solidFill>
              </a:rPr>
              <a:t> </a:t>
            </a:r>
            <a:r>
              <a:rPr lang="ru-RU" sz="1600" b="1" dirty="0" smtClean="0">
                <a:solidFill>
                  <a:srgbClr val="005C00"/>
                </a:solidFill>
              </a:rPr>
              <a:t>ИНТЦ «ПАРК </a:t>
            </a:r>
            <a:r>
              <a:rPr lang="ru-RU" b="1" dirty="0" smtClean="0">
                <a:solidFill>
                  <a:srgbClr val="005C00"/>
                </a:solidFill>
              </a:rPr>
              <a:t>АТОМНЫХ</a:t>
            </a:r>
            <a:r>
              <a:rPr lang="ru-RU" sz="1600" b="1" dirty="0" smtClean="0">
                <a:solidFill>
                  <a:srgbClr val="005C00"/>
                </a:solidFill>
              </a:rPr>
              <a:t> И МЕДИЦИНСКИХ ТЕХНОЛОГИЙ» </a:t>
            </a:r>
            <a:endParaRPr lang="ru-RU" sz="1600" b="1" dirty="0">
              <a:solidFill>
                <a:srgbClr val="005C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67004" y="1698171"/>
            <a:ext cx="306383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Проведение масштабных фундаментальных научных исследований по следующим областям специализации: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</a:rPr>
              <a:t>разработка </a:t>
            </a:r>
            <a:r>
              <a:rPr lang="ru-RU" sz="1600" dirty="0" err="1" smtClean="0">
                <a:solidFill>
                  <a:srgbClr val="002060"/>
                </a:solidFill>
              </a:rPr>
              <a:t>агро</a:t>
            </a:r>
            <a:r>
              <a:rPr lang="ru-RU" sz="1600" dirty="0" smtClean="0">
                <a:solidFill>
                  <a:srgbClr val="002060"/>
                </a:solidFill>
              </a:rPr>
              <a:t>-, </a:t>
            </a:r>
            <a:r>
              <a:rPr lang="ru-RU" sz="1600" dirty="0" err="1" smtClean="0">
                <a:solidFill>
                  <a:srgbClr val="002060"/>
                </a:solidFill>
              </a:rPr>
              <a:t>био</a:t>
            </a:r>
            <a:r>
              <a:rPr lang="ru-RU" sz="1600" dirty="0" smtClean="0">
                <a:solidFill>
                  <a:srgbClr val="002060"/>
                </a:solidFill>
              </a:rPr>
              <a:t>- и </a:t>
            </a:r>
            <a:r>
              <a:rPr lang="ru-RU" sz="1600" dirty="0" err="1" smtClean="0">
                <a:solidFill>
                  <a:srgbClr val="002060"/>
                </a:solidFill>
              </a:rPr>
              <a:t>геоинформационных</a:t>
            </a:r>
            <a:r>
              <a:rPr lang="ru-RU" sz="1600" dirty="0" smtClean="0">
                <a:solidFill>
                  <a:srgbClr val="002060"/>
                </a:solidFill>
              </a:rPr>
              <a:t> технологий;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</a:rPr>
              <a:t>переход к высокопродуктивному и экологически чистому </a:t>
            </a:r>
            <a:r>
              <a:rPr lang="ru-RU" sz="1600" dirty="0" err="1" smtClean="0">
                <a:solidFill>
                  <a:srgbClr val="002060"/>
                </a:solidFill>
              </a:rPr>
              <a:t>агрохозяйству</a:t>
            </a:r>
            <a:r>
              <a:rPr lang="ru-RU" sz="1600" dirty="0" smtClean="0">
                <a:solidFill>
                  <a:srgbClr val="002060"/>
                </a:solidFill>
              </a:rPr>
              <a:t> на основе селекции адаптивных сортов сельскохозяйственных культур с использованием методов биотехнологии, ДНК-технологий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</a:rPr>
              <a:t>разработка и внедрение систем рационального применения средств химической и биологической защиты сельскохозяйственных растений;</a:t>
            </a:r>
          </a:p>
          <a:p>
            <a:pPr>
              <a:buFont typeface="Wingdings" pitchFamily="2" charset="2"/>
              <a:buChar char="q"/>
            </a:pPr>
            <a:endParaRPr lang="ru-RU" sz="1600" dirty="0" smtClean="0">
              <a:solidFill>
                <a:srgbClr val="002060"/>
              </a:solidFill>
            </a:endParaRPr>
          </a:p>
        </p:txBody>
      </p:sp>
      <p:pic>
        <p:nvPicPr>
          <p:cNvPr id="26641" name="Picture 17" descr="https://edu.isuct.ru/pluginfile.php/50602/course/overviewfiles/biote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2246" y="1636707"/>
            <a:ext cx="2768600" cy="2614659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7819614" y="4383421"/>
            <a:ext cx="28681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</a:rPr>
              <a:t>разработка интеллектуальных технологий хранения сельскохозяйственной продукции;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</a:rPr>
              <a:t>создание безопасных и качественных, в том числе функциональных продуктов питания.</a:t>
            </a:r>
            <a:endParaRPr lang="ru-RU" sz="1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034367" y="933752"/>
            <a:ext cx="4800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5C00"/>
                </a:solidFill>
              </a:rPr>
              <a:t>МИЧУРИНСК</a:t>
            </a:r>
          </a:p>
          <a:p>
            <a:r>
              <a:rPr lang="ru-RU" sz="1600" b="1" dirty="0" smtClean="0">
                <a:solidFill>
                  <a:srgbClr val="005C00"/>
                </a:solidFill>
              </a:rPr>
              <a:t>ИНТЦ «</a:t>
            </a:r>
            <a:r>
              <a:rPr lang="ru-RU" sz="2000" b="1" dirty="0" smtClean="0">
                <a:solidFill>
                  <a:srgbClr val="005C00"/>
                </a:solidFill>
              </a:rPr>
              <a:t>МИЧУРИНСКАЯ</a:t>
            </a:r>
            <a:r>
              <a:rPr lang="ru-RU" sz="1600" b="1" dirty="0" smtClean="0">
                <a:solidFill>
                  <a:srgbClr val="005C00"/>
                </a:solidFill>
              </a:rPr>
              <a:t> ДОЛИНА» (проект) </a:t>
            </a:r>
            <a:endParaRPr lang="ru-RU" sz="1600" b="1" dirty="0">
              <a:solidFill>
                <a:srgbClr val="005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820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3019</TotalTime>
  <Words>1185</Words>
  <Application>Microsoft Office PowerPoint</Application>
  <PresentationFormat>Широкоэкранный</PresentationFormat>
  <Paragraphs>208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Bahnschrift Condensed</vt:lpstr>
      <vt:lpstr>Bahnschrift SemiBold Condensed</vt:lpstr>
      <vt:lpstr>Calibri</vt:lpstr>
      <vt:lpstr>Calibri Light</vt:lpstr>
      <vt:lpstr>Corbel Light</vt:lpstr>
      <vt:lpstr>Geometria</vt:lpstr>
      <vt:lpstr>Times New Roman</vt:lpstr>
      <vt:lpstr>Trebuchet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Участие Наукоградов в акции «Наука Рядом»  в рамках Года науки и технологий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ФАНО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Басов Игорь Дмитриевич</dc:creator>
  <cp:lastModifiedBy>Смирнов Александр Иванович</cp:lastModifiedBy>
  <cp:revision>150</cp:revision>
  <cp:lastPrinted>2021-12-23T15:14:13Z</cp:lastPrinted>
  <dcterms:created xsi:type="dcterms:W3CDTF">2021-10-11T10:48:30Z</dcterms:created>
  <dcterms:modified xsi:type="dcterms:W3CDTF">2021-12-24T10:51:43Z</dcterms:modified>
</cp:coreProperties>
</file>