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75" r:id="rId4"/>
    <p:sldId id="276" r:id="rId5"/>
    <p:sldId id="274" r:id="rId6"/>
    <p:sldId id="267" r:id="rId7"/>
    <p:sldId id="266" r:id="rId8"/>
    <p:sldId id="269" r:id="rId9"/>
    <p:sldId id="270" r:id="rId10"/>
    <p:sldId id="271" r:id="rId11"/>
    <p:sldId id="272" r:id="rId12"/>
    <p:sldId id="25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778"/>
    <a:srgbClr val="6C005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440" y="184"/>
      </p:cViewPr>
      <p:guideLst>
        <p:guide orient="horz" pos="4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F12A9CB-AFFE-A711-E001-AA083DB075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C34716-B273-B599-3787-511EF987C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64055-FB60-4D07-9F2B-0F5DFBCC11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EDBC76-332F-D83F-CA62-7ACE32871A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11E8F4-ED7C-EC64-C261-50197AA59D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89930-4ADE-4587-B7A1-93A76AA88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66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2D5-51D9-5E49-800D-1624D1CC0575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ADD73-8A02-0843-9B73-57C4ACD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4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8607402-FB5A-4EC3-BFBB-2322C9AC675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00778">
                  <a:shade val="67500"/>
                  <a:satMod val="115000"/>
                </a:srgbClr>
              </a:gs>
              <a:gs pos="100000">
                <a:srgbClr val="A00778">
                  <a:shade val="100000"/>
                  <a:satMod val="115000"/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3E32D0C-FC7C-4EAC-9F6F-946CD1CE79C0}"/>
              </a:ext>
            </a:extLst>
          </p:cNvPr>
          <p:cNvGrpSpPr/>
          <p:nvPr userDrawn="1"/>
        </p:nvGrpSpPr>
        <p:grpSpPr>
          <a:xfrm>
            <a:off x="5303615" y="600773"/>
            <a:ext cx="3204630" cy="586028"/>
            <a:chOff x="1530451" y="446313"/>
            <a:chExt cx="3987459" cy="72918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AF8FCA1-15D4-4078-8125-1A5769F05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451" y="598357"/>
              <a:ext cx="1534173" cy="27651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B581E72-0DD6-43E5-98DB-D16108955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002" y="446313"/>
              <a:ext cx="1179908" cy="72918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8B0DB69-B803-4BC1-ACEF-0963FE4DD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80293" y="598357"/>
              <a:ext cx="887924" cy="428827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4445A1-4A33-490B-8237-355CFC6CB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349" y="161239"/>
            <a:ext cx="2399226" cy="12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9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F5E136-C659-8755-F19C-3235B0056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DA01AE-191D-4BFE-A308-F489AEFC2065}"/>
              </a:ext>
            </a:extLst>
          </p:cNvPr>
          <p:cNvSpPr/>
          <p:nvPr userDrawn="1"/>
        </p:nvSpPr>
        <p:spPr>
          <a:xfrm>
            <a:off x="0" y="0"/>
            <a:ext cx="3784544" cy="1149178"/>
          </a:xfrm>
          <a:prstGeom prst="rect">
            <a:avLst/>
          </a:prstGeom>
          <a:gradFill flip="none" rotWithShape="1">
            <a:gsLst>
              <a:gs pos="0">
                <a:srgbClr val="6C0050">
                  <a:alpha val="90000"/>
                </a:srgbClr>
              </a:gs>
              <a:gs pos="100000">
                <a:srgbClr val="A00778">
                  <a:shade val="100000"/>
                  <a:satMod val="115000"/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A2250-496F-0C19-607D-08C5174E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996" y="285645"/>
            <a:ext cx="3970524" cy="719509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Номер слайда 4">
            <a:extLst>
              <a:ext uri="{FF2B5EF4-FFF2-40B4-BE49-F238E27FC236}">
                <a16:creationId xmlns:a16="http://schemas.microsoft.com/office/drawing/2014/main" id="{82AB2AD6-0672-4C0E-A01B-B617D0CC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9532" y="6383114"/>
            <a:ext cx="2057400" cy="365125"/>
          </a:xfr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B052314-8CFE-4C0D-ACD5-26B303A3D6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61BEFD5A-A9EE-4D20-BFBF-F23D28091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635" y="1492278"/>
            <a:ext cx="8193845" cy="4622774"/>
          </a:xfr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E016F96-0817-4F7A-A07D-742321DE752C}"/>
              </a:ext>
            </a:extLst>
          </p:cNvPr>
          <p:cNvGrpSpPr/>
          <p:nvPr userDrawn="1"/>
        </p:nvGrpSpPr>
        <p:grpSpPr>
          <a:xfrm>
            <a:off x="6997587" y="180821"/>
            <a:ext cx="2003888" cy="349313"/>
            <a:chOff x="5824426" y="180949"/>
            <a:chExt cx="2003888" cy="349313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885D6166-B565-495B-8281-BA7089274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426" y="279893"/>
              <a:ext cx="674486" cy="12156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73A4968-B0D2-4299-91C4-1C636E6EB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083" y="180949"/>
              <a:ext cx="565231" cy="34931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FAD350E-4359-4D72-803D-9390CE4B5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71383" y="271907"/>
              <a:ext cx="477765" cy="230739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7B0008-5EE4-4847-B24C-F5240FAE071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527" y="147946"/>
            <a:ext cx="1735178" cy="9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48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047092E-4B4B-4BB3-9584-405442C7CCA7}"/>
              </a:ext>
            </a:extLst>
          </p:cNvPr>
          <p:cNvGrpSpPr/>
          <p:nvPr/>
        </p:nvGrpSpPr>
        <p:grpSpPr>
          <a:xfrm>
            <a:off x="6997587" y="180821"/>
            <a:ext cx="2003886" cy="373535"/>
            <a:chOff x="5333873" y="182664"/>
            <a:chExt cx="2492231" cy="46456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A3CCD64-8BC0-4A94-9887-2E7E3E6FF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873" y="304986"/>
              <a:ext cx="838858" cy="15110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7230845-ACDE-410C-AF92-93CA5898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301" y="182664"/>
              <a:ext cx="705803" cy="436187"/>
            </a:xfrm>
            <a:prstGeom prst="rect">
              <a:avLst/>
            </a:prstGeom>
          </p:spPr>
        </p:pic>
        <p:pic>
          <p:nvPicPr>
            <p:cNvPr id="11" name="Объект 9">
              <a:extLst>
                <a:ext uri="{FF2B5EF4-FFF2-40B4-BE49-F238E27FC236}">
                  <a16:creationId xmlns:a16="http://schemas.microsoft.com/office/drawing/2014/main" id="{F29A4A0B-8685-4A8F-945A-3D5D0CC3C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641" y="219657"/>
              <a:ext cx="766945" cy="427571"/>
            </a:xfrm>
            <a:prstGeom prst="rect">
              <a:avLst/>
            </a:prstGeom>
          </p:spPr>
        </p:pic>
      </p:grpSp>
      <p:sp>
        <p:nvSpPr>
          <p:cNvPr id="13" name="Номер слайда 4">
            <a:extLst>
              <a:ext uri="{FF2B5EF4-FFF2-40B4-BE49-F238E27FC236}">
                <a16:creationId xmlns:a16="http://schemas.microsoft.com/office/drawing/2014/main" id="{B3CB643E-BE04-48D0-8166-C8551EB9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9532" y="6383114"/>
            <a:ext cx="2057400" cy="365125"/>
          </a:xfr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B052314-8CFE-4C0D-ACD5-26B303A3D6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B15976EC-F5D8-4168-B97F-C657CA558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1" y="1013255"/>
            <a:ext cx="4334932" cy="5347042"/>
          </a:xfr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08B02D-046C-4C12-83FC-2386F32FC018}"/>
              </a:ext>
            </a:extLst>
          </p:cNvPr>
          <p:cNvSpPr/>
          <p:nvPr userDrawn="1"/>
        </p:nvSpPr>
        <p:spPr>
          <a:xfrm>
            <a:off x="0" y="0"/>
            <a:ext cx="3784544" cy="6858000"/>
          </a:xfrm>
          <a:prstGeom prst="rect">
            <a:avLst/>
          </a:prstGeom>
          <a:gradFill flip="none" rotWithShape="1">
            <a:gsLst>
              <a:gs pos="0">
                <a:srgbClr val="6C0050">
                  <a:alpha val="90000"/>
                </a:srgbClr>
              </a:gs>
              <a:gs pos="100000">
                <a:srgbClr val="A00778">
                  <a:shade val="100000"/>
                  <a:satMod val="115000"/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0842F5-FB90-4AE3-8489-11FA703B09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527" y="135590"/>
            <a:ext cx="1735178" cy="9105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192E4-97F5-62F4-9FED-928059CC4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665" y="1251295"/>
            <a:ext cx="3639064" cy="761442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C039080-A505-4917-9F44-1237A9B3508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666" y="2421924"/>
            <a:ext cx="3639064" cy="4077731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039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37820-B8FE-22B9-72C9-CC130E2EA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57399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BC39035-C992-4A64-8BB1-55977953B1EC}"/>
              </a:ext>
            </a:extLst>
          </p:cNvPr>
          <p:cNvSpPr/>
          <p:nvPr userDrawn="1"/>
        </p:nvSpPr>
        <p:spPr>
          <a:xfrm>
            <a:off x="0" y="0"/>
            <a:ext cx="2057399" cy="6858000"/>
          </a:xfrm>
          <a:prstGeom prst="rect">
            <a:avLst/>
          </a:prstGeom>
          <a:gradFill flip="none" rotWithShape="1">
            <a:gsLst>
              <a:gs pos="0">
                <a:srgbClr val="6C0050">
                  <a:alpha val="50000"/>
                </a:srgbClr>
              </a:gs>
              <a:gs pos="100000">
                <a:srgbClr val="A00778">
                  <a:shade val="100000"/>
                  <a:satMod val="115000"/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4AED9-FBED-90B9-5168-57BDAC5F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863" y="296861"/>
            <a:ext cx="4669162" cy="69519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244D2C8B-C7CE-4A5D-955B-00CDB0C3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9532" y="6383114"/>
            <a:ext cx="2057400" cy="365125"/>
          </a:xfr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B052314-8CFE-4C0D-ACD5-26B303A3D6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FD6D8676-C88F-4B38-AE5C-F7B46B342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0863" y="1492277"/>
            <a:ext cx="6455401" cy="4868019"/>
          </a:xfr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587E81D-F0A3-4383-8750-4AC5778CAC07}"/>
              </a:ext>
            </a:extLst>
          </p:cNvPr>
          <p:cNvGrpSpPr/>
          <p:nvPr userDrawn="1"/>
        </p:nvGrpSpPr>
        <p:grpSpPr>
          <a:xfrm>
            <a:off x="6997587" y="180821"/>
            <a:ext cx="2003886" cy="373535"/>
            <a:chOff x="5333873" y="182664"/>
            <a:chExt cx="2492231" cy="46456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03AA8BD4-41CC-46C1-B1C0-665E0F15C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873" y="304986"/>
              <a:ext cx="838858" cy="15110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79F2398-5EC2-4EC2-BCEB-B86D85AEE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301" y="182664"/>
              <a:ext cx="705803" cy="436187"/>
            </a:xfrm>
            <a:prstGeom prst="rect">
              <a:avLst/>
            </a:prstGeom>
          </p:spPr>
        </p:pic>
        <p:pic>
          <p:nvPicPr>
            <p:cNvPr id="21" name="Объект 9">
              <a:extLst>
                <a:ext uri="{FF2B5EF4-FFF2-40B4-BE49-F238E27FC236}">
                  <a16:creationId xmlns:a16="http://schemas.microsoft.com/office/drawing/2014/main" id="{2BB5D194-5584-4D52-B560-D430BF780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641" y="219657"/>
              <a:ext cx="766945" cy="427571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7FF7D74-B8C6-48AC-91F3-CE9C08E51C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527" y="135590"/>
            <a:ext cx="1735178" cy="9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8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99C458-C8D2-46F2-9EDD-32C4F07DAB15}"/>
              </a:ext>
            </a:extLst>
          </p:cNvPr>
          <p:cNvSpPr/>
          <p:nvPr userDrawn="1"/>
        </p:nvSpPr>
        <p:spPr>
          <a:xfrm>
            <a:off x="142527" y="180821"/>
            <a:ext cx="8858943" cy="6257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E61BA911-551C-486D-A1D1-963B47BF6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635" y="1492278"/>
            <a:ext cx="8193845" cy="4622774"/>
          </a:xfr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FFF028BA-B15A-400C-BDC4-96DB1406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9532" y="6383114"/>
            <a:ext cx="2057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B052314-8CFE-4C0D-ACD5-26B303A3D6F0}" type="slidenum">
              <a:rPr lang="ru-RU" smtClean="0"/>
              <a:t>‹#›</a:t>
            </a:fld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AEAE60-7335-487B-9C8A-074D988CD2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530" y="139985"/>
            <a:ext cx="1735175" cy="910538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7F174F1-1601-4A31-B552-F2D18090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325" y="278984"/>
            <a:ext cx="4734207" cy="71950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C55A757-4598-44D7-B58D-385B3A583BBB}"/>
              </a:ext>
            </a:extLst>
          </p:cNvPr>
          <p:cNvGrpSpPr/>
          <p:nvPr userDrawn="1"/>
        </p:nvGrpSpPr>
        <p:grpSpPr>
          <a:xfrm>
            <a:off x="6997587" y="180821"/>
            <a:ext cx="2003886" cy="373535"/>
            <a:chOff x="5333873" y="182664"/>
            <a:chExt cx="2492231" cy="464564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46CFCB1-E599-4BC5-BFB1-DF23158F1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873" y="304986"/>
              <a:ext cx="838858" cy="151107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C1633CC-9104-4A0D-AFCD-27EC52641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301" y="182664"/>
              <a:ext cx="705803" cy="436187"/>
            </a:xfrm>
            <a:prstGeom prst="rect">
              <a:avLst/>
            </a:prstGeom>
          </p:spPr>
        </p:pic>
        <p:pic>
          <p:nvPicPr>
            <p:cNvPr id="26" name="Объект 9">
              <a:extLst>
                <a:ext uri="{FF2B5EF4-FFF2-40B4-BE49-F238E27FC236}">
                  <a16:creationId xmlns:a16="http://schemas.microsoft.com/office/drawing/2014/main" id="{333E583E-E2BB-4A9D-B32F-32990C175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641" y="219657"/>
              <a:ext cx="766945" cy="427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9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37950A2-763D-4157-869A-34F76319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325" y="278984"/>
            <a:ext cx="4734207" cy="71950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BC609D50-A87C-486F-897C-B98FC5839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635" y="1492278"/>
            <a:ext cx="8193845" cy="4622774"/>
          </a:xfr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8" name="Номер слайда 4">
            <a:extLst>
              <a:ext uri="{FF2B5EF4-FFF2-40B4-BE49-F238E27FC236}">
                <a16:creationId xmlns:a16="http://schemas.microsoft.com/office/drawing/2014/main" id="{FBA45ED0-6424-431F-84D7-489FBAE7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9532" y="6383114"/>
            <a:ext cx="2057400" cy="365125"/>
          </a:xfr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B052314-8CFE-4C0D-ACD5-26B303A3D6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9123437-2C34-4F9E-B259-E62000C2FE30}"/>
              </a:ext>
            </a:extLst>
          </p:cNvPr>
          <p:cNvGrpSpPr/>
          <p:nvPr userDrawn="1"/>
        </p:nvGrpSpPr>
        <p:grpSpPr>
          <a:xfrm>
            <a:off x="6997587" y="180821"/>
            <a:ext cx="2003886" cy="373535"/>
            <a:chOff x="5333873" y="182664"/>
            <a:chExt cx="2492231" cy="46456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0382AFC-FDE5-42C7-AB95-F3FC22A60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873" y="304986"/>
              <a:ext cx="838858" cy="15110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542E50D-9DC0-4147-A4CC-731747CC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301" y="182664"/>
              <a:ext cx="705803" cy="436187"/>
            </a:xfrm>
            <a:prstGeom prst="rect">
              <a:avLst/>
            </a:prstGeom>
          </p:spPr>
        </p:pic>
        <p:pic>
          <p:nvPicPr>
            <p:cNvPr id="21" name="Объект 9">
              <a:extLst>
                <a:ext uri="{FF2B5EF4-FFF2-40B4-BE49-F238E27FC236}">
                  <a16:creationId xmlns:a16="http://schemas.microsoft.com/office/drawing/2014/main" id="{A60599EA-9742-4A34-9DF4-B5ED0DA3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641" y="219657"/>
              <a:ext cx="766945" cy="427571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10BF31B-A14F-4CBC-B81E-5192939464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530" y="139985"/>
            <a:ext cx="1735175" cy="9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1C4FA-F9F4-3362-C5ED-E82E3126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6E6C65-0715-E04C-5DC0-49B6389C0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85F42-B615-8D00-6F47-A32A87C2F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18449-768D-8E90-5559-B27F1EF5E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AF35D-BD1C-620D-5976-434728182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52314-8CFE-4C0D-ACD5-26B303A3D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3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AC1A-D4E0-0E95-274D-3013C060A8E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782763"/>
            <a:ext cx="6858000" cy="23876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A62ABFD-5AC6-4CF2-AA13-A097A97E9D56}"/>
              </a:ext>
            </a:extLst>
          </p:cNvPr>
          <p:cNvSpPr txBox="1">
            <a:spLocks/>
          </p:cNvSpPr>
          <p:nvPr/>
        </p:nvSpPr>
        <p:spPr>
          <a:xfrm>
            <a:off x="1142999" y="2783218"/>
            <a:ext cx="8001001" cy="38150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#АРХИПЕЛАГ2022 </a:t>
            </a:r>
            <a:br>
              <a:rPr lang="ru-RU" sz="5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«ТЕРРИТОРИИ С ВЫСОКИМ </a:t>
            </a:r>
            <a:br>
              <a:rPr lang="ru-RU" sz="3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НАУЧНО-ТЕХНОЛОГИЧЕСКИМ ПОТЕНЦИАЛОМ: ПОДХОДЫ К ОПРЕДЕЛЕНИЮ КРИТЕРИЕВ ОТБОРА НА ПРИМЕРЕ ИНИЦИАТИВНЫХ ПРОЕКТОВ РЕГИОНОВ»</a:t>
            </a:r>
          </a:p>
        </p:txBody>
      </p:sp>
    </p:spTree>
    <p:extLst>
      <p:ext uri="{BB962C8B-B14F-4D97-AF65-F5344CB8AC3E}">
        <p14:creationId xmlns:p14="http://schemas.microsoft.com/office/powerpoint/2010/main" val="102745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id="{82BE9CEE-79F5-2BA8-7C5A-66E4CDFCD102}"/>
              </a:ext>
            </a:extLst>
          </p:cNvPr>
          <p:cNvSpPr/>
          <p:nvPr/>
        </p:nvSpPr>
        <p:spPr>
          <a:xfrm>
            <a:off x="636254" y="5652824"/>
            <a:ext cx="390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Roboto" panose="02000000000000000000" pitchFamily="2" charset="0"/>
                <a:ea typeface="Roboto" panose="02000000000000000000" pitchFamily="2" charset="0"/>
              </a:rPr>
              <a:t>Пример: </a:t>
            </a:r>
            <a:r>
              <a:rPr lang="ru-RU" sz="2000" b="1" i="1" dirty="0">
                <a:latin typeface="Roboto" panose="02000000000000000000" pitchFamily="2" charset="0"/>
                <a:ea typeface="Roboto" panose="02000000000000000000" pitchFamily="2" charset="0"/>
              </a:rPr>
              <a:t>Великий Новгород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7FE99E4-2B31-77DE-B545-9CDFFB0808CE}"/>
              </a:ext>
            </a:extLst>
          </p:cNvPr>
          <p:cNvGrpSpPr/>
          <p:nvPr/>
        </p:nvGrpSpPr>
        <p:grpSpPr>
          <a:xfrm>
            <a:off x="600180" y="2072600"/>
            <a:ext cx="4249831" cy="3577034"/>
            <a:chOff x="8942970" y="2760017"/>
            <a:chExt cx="3013310" cy="2536266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8FF5ED2-655F-0F7F-ADBD-5374751D4959}"/>
                </a:ext>
              </a:extLst>
            </p:cNvPr>
            <p:cNvSpPr/>
            <p:nvPr/>
          </p:nvSpPr>
          <p:spPr>
            <a:xfrm>
              <a:off x="9177845" y="2760017"/>
              <a:ext cx="2412000" cy="2412000"/>
            </a:xfrm>
            <a:prstGeom prst="ellipse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D4A5AFAB-430E-BE72-5C88-68281D46EBFD}"/>
                </a:ext>
              </a:extLst>
            </p:cNvPr>
            <p:cNvSpPr/>
            <p:nvPr/>
          </p:nvSpPr>
          <p:spPr>
            <a:xfrm>
              <a:off x="9535797" y="3912716"/>
              <a:ext cx="144000" cy="144000"/>
            </a:xfrm>
            <a:prstGeom prst="ellipse">
              <a:avLst/>
            </a:prstGeom>
            <a:solidFill>
              <a:srgbClr val="6C0050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344FE43B-3E9E-B736-F8E8-3C479AB21EAB}"/>
                </a:ext>
              </a:extLst>
            </p:cNvPr>
            <p:cNvSpPr/>
            <p:nvPr/>
          </p:nvSpPr>
          <p:spPr>
            <a:xfrm>
              <a:off x="9379122" y="3770552"/>
              <a:ext cx="734769" cy="619953"/>
            </a:xfrm>
            <a:prstGeom prst="ellipse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1CC939C3-2C6A-1B3C-CF75-B8EB6AE296E3}"/>
                </a:ext>
              </a:extLst>
            </p:cNvPr>
            <p:cNvSpPr/>
            <p:nvPr/>
          </p:nvSpPr>
          <p:spPr>
            <a:xfrm>
              <a:off x="9380936" y="3602250"/>
              <a:ext cx="1290462" cy="969256"/>
            </a:xfrm>
            <a:prstGeom prst="ellipse">
              <a:avLst/>
            </a:prstGeom>
            <a:noFill/>
            <a:ln>
              <a:solidFill>
                <a:srgbClr val="6C0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F5D5423-2F43-3079-FEEE-A0A52912D04A}"/>
                </a:ext>
              </a:extLst>
            </p:cNvPr>
            <p:cNvSpPr/>
            <p:nvPr/>
          </p:nvSpPr>
          <p:spPr>
            <a:xfrm>
              <a:off x="9376347" y="3409272"/>
              <a:ext cx="1824985" cy="1334022"/>
            </a:xfrm>
            <a:prstGeom prst="ellipse">
              <a:avLst/>
            </a:prstGeom>
            <a:noFill/>
            <a:ln>
              <a:solidFill>
                <a:srgbClr val="6C0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23FD8AA2-2846-3F76-F73D-8D891E07BB41}"/>
                </a:ext>
              </a:extLst>
            </p:cNvPr>
            <p:cNvSpPr/>
            <p:nvPr/>
          </p:nvSpPr>
          <p:spPr>
            <a:xfrm>
              <a:off x="9810926" y="3975739"/>
              <a:ext cx="144000" cy="144000"/>
            </a:xfrm>
            <a:prstGeom prst="ellipse">
              <a:avLst/>
            </a:prstGeom>
            <a:solidFill>
              <a:srgbClr val="6C0050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BC22750-B084-1F13-0AAC-F98F56D43E09}"/>
                </a:ext>
              </a:extLst>
            </p:cNvPr>
            <p:cNvSpPr/>
            <p:nvPr/>
          </p:nvSpPr>
          <p:spPr>
            <a:xfrm>
              <a:off x="9649315" y="4137093"/>
              <a:ext cx="144000" cy="144000"/>
            </a:xfrm>
            <a:prstGeom prst="ellipse">
              <a:avLst/>
            </a:prstGeom>
            <a:solidFill>
              <a:srgbClr val="6C0050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7ABF6FE-735F-8405-A1C8-71DD442D67A0}"/>
                </a:ext>
              </a:extLst>
            </p:cNvPr>
            <p:cNvSpPr/>
            <p:nvPr/>
          </p:nvSpPr>
          <p:spPr>
            <a:xfrm>
              <a:off x="9217739" y="2919307"/>
              <a:ext cx="2267861" cy="5237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i="1" dirty="0">
                  <a:latin typeface="Roboto" panose="02000000000000000000" pitchFamily="2" charset="0"/>
                  <a:ea typeface="Roboto" panose="02000000000000000000" pitchFamily="2" charset="0"/>
                </a:rPr>
                <a:t>Создание индустрии</a:t>
              </a:r>
              <a:br>
                <a:rPr lang="ru-RU" sz="1400" i="1" dirty="0"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ru-RU" sz="1400" i="1" dirty="0">
                  <a:latin typeface="Roboto" panose="02000000000000000000" pitchFamily="2" charset="0"/>
                  <a:ea typeface="Roboto" panose="02000000000000000000" pitchFamily="2" charset="0"/>
                </a:rPr>
                <a:t> отечественных технологических средств реабилитации</a:t>
              </a:r>
              <a:endParaRPr lang="ru-RU" sz="1400" b="1" i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813F972-D8BF-3E7A-909B-163E6CBFC311}"/>
                </a:ext>
              </a:extLst>
            </p:cNvPr>
            <p:cNvSpPr/>
            <p:nvPr/>
          </p:nvSpPr>
          <p:spPr>
            <a:xfrm>
              <a:off x="10092938" y="3695113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B29538EF-4CD3-C35E-7C44-A7093DEE3B7C}"/>
                </a:ext>
              </a:extLst>
            </p:cNvPr>
            <p:cNvSpPr/>
            <p:nvPr/>
          </p:nvSpPr>
          <p:spPr>
            <a:xfrm>
              <a:off x="10284988" y="3860924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F4CA1ED-B5B0-19BC-44B4-31B841CF5B57}"/>
                </a:ext>
              </a:extLst>
            </p:cNvPr>
            <p:cNvSpPr/>
            <p:nvPr/>
          </p:nvSpPr>
          <p:spPr>
            <a:xfrm>
              <a:off x="10092938" y="4269302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3C105654-9654-9E8A-BC21-FF92A24BEAA5}"/>
                </a:ext>
              </a:extLst>
            </p:cNvPr>
            <p:cNvSpPr/>
            <p:nvPr/>
          </p:nvSpPr>
          <p:spPr>
            <a:xfrm>
              <a:off x="10635346" y="3552214"/>
              <a:ext cx="180000" cy="180000"/>
            </a:xfrm>
            <a:prstGeom prst="ellipse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F214B059-470A-D1AA-C5E8-23EB295C07B9}"/>
                </a:ext>
              </a:extLst>
            </p:cNvPr>
            <p:cNvSpPr/>
            <p:nvPr/>
          </p:nvSpPr>
          <p:spPr>
            <a:xfrm>
              <a:off x="10868763" y="3849356"/>
              <a:ext cx="180000" cy="180000"/>
            </a:xfrm>
            <a:prstGeom prst="ellipse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CD6DCDF-FDF5-D9F3-AC45-0BA35EA9D3C4}"/>
                </a:ext>
              </a:extLst>
            </p:cNvPr>
            <p:cNvSpPr/>
            <p:nvPr/>
          </p:nvSpPr>
          <p:spPr>
            <a:xfrm>
              <a:off x="10537617" y="4439801"/>
              <a:ext cx="180000" cy="180000"/>
            </a:xfrm>
            <a:prstGeom prst="ellipse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670649F-B31D-D93C-80F7-E77B9B358A8E}"/>
                </a:ext>
              </a:extLst>
            </p:cNvPr>
            <p:cNvSpPr/>
            <p:nvPr/>
          </p:nvSpPr>
          <p:spPr>
            <a:xfrm>
              <a:off x="10790068" y="4180056"/>
              <a:ext cx="180000" cy="180000"/>
            </a:xfrm>
            <a:prstGeom prst="ellipse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DCE89E0-9462-ABB5-32A2-53ADCDF0EC6E}"/>
                </a:ext>
              </a:extLst>
            </p:cNvPr>
            <p:cNvSpPr/>
            <p:nvPr/>
          </p:nvSpPr>
          <p:spPr>
            <a:xfrm>
              <a:off x="10286984" y="4100360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DE8AB1B-AC38-078F-9BA4-2D4A590C018D}"/>
                </a:ext>
              </a:extLst>
            </p:cNvPr>
            <p:cNvCxnSpPr>
              <a:cxnSpLocks/>
            </p:cNvCxnSpPr>
            <p:nvPr/>
          </p:nvCxnSpPr>
          <p:spPr>
            <a:xfrm>
              <a:off x="9793315" y="4291863"/>
              <a:ext cx="0" cy="484628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CF4F9D9C-C7E9-8E9E-CE65-291AD4A024E8}"/>
                </a:ext>
              </a:extLst>
            </p:cNvPr>
            <p:cNvCxnSpPr/>
            <p:nvPr/>
          </p:nvCxnSpPr>
          <p:spPr>
            <a:xfrm>
              <a:off x="10039523" y="4425203"/>
              <a:ext cx="0" cy="474302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ED9C942-3A0E-E3E0-EB4A-D68D5F2161FD}"/>
                </a:ext>
              </a:extLst>
            </p:cNvPr>
            <p:cNvCxnSpPr/>
            <p:nvPr/>
          </p:nvCxnSpPr>
          <p:spPr>
            <a:xfrm>
              <a:off x="10947041" y="4391449"/>
              <a:ext cx="0" cy="474302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D09268D-BB9E-2AC4-1E03-5CBF856939F8}"/>
                </a:ext>
              </a:extLst>
            </p:cNvPr>
            <p:cNvSpPr/>
            <p:nvPr/>
          </p:nvSpPr>
          <p:spPr>
            <a:xfrm>
              <a:off x="9999709" y="4728274"/>
              <a:ext cx="1049054" cy="45827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200" i="1" dirty="0">
                  <a:latin typeface="Roboto" panose="02000000000000000000" pitchFamily="2" charset="0"/>
                  <a:ea typeface="Roboto" panose="02000000000000000000" pitchFamily="2" charset="0"/>
                </a:rPr>
                <a:t>Следующий шаг:</a:t>
              </a:r>
              <a:br>
                <a:rPr lang="ru-RU" sz="1200" i="1" dirty="0"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ru-RU" sz="1200" i="1" dirty="0">
                  <a:latin typeface="Roboto" panose="02000000000000000000" pitchFamily="2" charset="0"/>
                  <a:ea typeface="Roboto" panose="02000000000000000000" pitchFamily="2" charset="0"/>
                </a:rPr>
                <a:t>Резиденты </a:t>
              </a:r>
              <a:br>
                <a:rPr lang="ru-RU" sz="1200" i="1" dirty="0"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ru-RU" sz="1200" i="1" dirty="0">
                  <a:latin typeface="Roboto" panose="02000000000000000000" pitchFamily="2" charset="0"/>
                  <a:ea typeface="Roboto" panose="02000000000000000000" pitchFamily="2" charset="0"/>
                </a:rPr>
                <a:t>ИНТЦ Валдай</a:t>
              </a:r>
              <a:endParaRPr lang="ru-RU" sz="1200" b="1" i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83D7ECE-7E3C-FB7C-679E-8F8366BE9651}"/>
                </a:ext>
              </a:extLst>
            </p:cNvPr>
            <p:cNvSpPr/>
            <p:nvPr/>
          </p:nvSpPr>
          <p:spPr>
            <a:xfrm>
              <a:off x="10947041" y="4445200"/>
              <a:ext cx="1009239" cy="8510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200" i="1" dirty="0">
                  <a:latin typeface="Roboto" panose="02000000000000000000" pitchFamily="2" charset="0"/>
                  <a:ea typeface="Roboto" panose="02000000000000000000" pitchFamily="2" charset="0"/>
                </a:rPr>
                <a:t>Перспективный слой: </a:t>
              </a:r>
              <a:br>
                <a:rPr lang="ru-RU" sz="1200" i="1" dirty="0"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</a:rPr>
                <a:t>компании-лидеры НТИ</a:t>
              </a: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</a:rPr>
                <a:t>Центры компетенций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7929B2C-2840-D146-2016-1612FFFA93DE}"/>
                </a:ext>
              </a:extLst>
            </p:cNvPr>
            <p:cNvSpPr/>
            <p:nvPr/>
          </p:nvSpPr>
          <p:spPr>
            <a:xfrm>
              <a:off x="8942970" y="4666096"/>
              <a:ext cx="784205" cy="305517"/>
            </a:xfrm>
            <a:prstGeom prst="rect">
              <a:avLst/>
            </a:pr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ru-RU" sz="1400" i="1" dirty="0">
                  <a:latin typeface="Roboto" panose="02000000000000000000" pitchFamily="2" charset="0"/>
                  <a:ea typeface="Roboto" panose="02000000000000000000" pitchFamily="2" charset="0"/>
                </a:rPr>
                <a:t>Текущие </a:t>
              </a:r>
              <a:br>
                <a:rPr lang="ru-RU" sz="1400" i="1" dirty="0"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ru-RU" sz="1400" i="1" dirty="0">
                  <a:latin typeface="Roboto" panose="02000000000000000000" pitchFamily="2" charset="0"/>
                  <a:ea typeface="Roboto" panose="02000000000000000000" pitchFamily="2" charset="0"/>
                </a:rPr>
                <a:t>компетенции</a:t>
              </a:r>
              <a:endParaRPr lang="ru-RU" sz="1400" b="1" i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051D1061-4F3B-E787-844A-523EDFB6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2314-8CFE-4C0D-ACD5-26B303A3D6F0}" type="slidenum">
              <a:rPr lang="ru-RU" sz="1600" smtClean="0"/>
              <a:t>10</a:t>
            </a:fld>
            <a:endParaRPr lang="ru-RU" sz="1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1D18A0-028A-3C87-0231-20B963EDC104}"/>
              </a:ext>
            </a:extLst>
          </p:cNvPr>
          <p:cNvSpPr txBox="1"/>
          <p:nvPr/>
        </p:nvSpPr>
        <p:spPr>
          <a:xfrm>
            <a:off x="4711225" y="2087877"/>
            <a:ext cx="4311186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Сформированы текущие компетенции (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бионические датчики, моторы, радиоэлектронные прототипы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Размещение новых производств на базе ИНТЦ (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модульные протезы рук, коленные модули, </a:t>
            </a:r>
            <a:r>
              <a:rPr lang="ru-RU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ортезы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Поиск партнеров для перспективных производств и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R&amp;D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экзоскелеты, персональные медицинские помощники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851ADFF1-8544-6317-AA16-72970DADBDA6}"/>
              </a:ext>
            </a:extLst>
          </p:cNvPr>
          <p:cNvSpPr txBox="1">
            <a:spLocks/>
          </p:cNvSpPr>
          <p:nvPr/>
        </p:nvSpPr>
        <p:spPr>
          <a:xfrm>
            <a:off x="1931912" y="145805"/>
            <a:ext cx="6975020" cy="94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sz="1800" dirty="0"/>
              <a:t>5 форматов мобилизации </a:t>
            </a:r>
            <a:br>
              <a:rPr lang="ru-RU" sz="1800" dirty="0"/>
            </a:br>
            <a:r>
              <a:rPr lang="ru-RU" sz="1800" dirty="0"/>
              <a:t>научно-технологического потенциала территорий</a:t>
            </a:r>
            <a:br>
              <a:rPr lang="ru-RU" sz="1800" dirty="0"/>
            </a:br>
            <a:r>
              <a:rPr lang="ru-RU" sz="1600" b="0" dirty="0"/>
              <a:t>(по итогам Трека команд развития регионов Архипелага 2022)</a:t>
            </a:r>
            <a:endParaRPr lang="ru-RU" sz="1800" b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55DC500-CBDA-F3AD-40E3-BF4DD73313BB}"/>
              </a:ext>
            </a:extLst>
          </p:cNvPr>
          <p:cNvSpPr/>
          <p:nvPr/>
        </p:nvSpPr>
        <p:spPr>
          <a:xfrm>
            <a:off x="350687" y="1325815"/>
            <a:ext cx="4261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«Достройка» технологического ядра под новую индустрию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65CEE99-21E2-97AA-5C78-B8EC29D33542}"/>
              </a:ext>
            </a:extLst>
          </p:cNvPr>
          <p:cNvSpPr/>
          <p:nvPr/>
        </p:nvSpPr>
        <p:spPr>
          <a:xfrm>
            <a:off x="5834516" y="4790195"/>
            <a:ext cx="2064605" cy="323165"/>
          </a:xfrm>
          <a:prstGeom prst="rect">
            <a:avLst/>
          </a:prstGeom>
          <a:solidFill>
            <a:srgbClr val="A00778">
              <a:alpha val="2588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Запрос к НТИ</a:t>
            </a:r>
          </a:p>
        </p:txBody>
      </p:sp>
      <p:sp>
        <p:nvSpPr>
          <p:cNvPr id="31" name="Google Shape;628;p19">
            <a:extLst>
              <a:ext uri="{FF2B5EF4-FFF2-40B4-BE49-F238E27FC236}">
                <a16:creationId xmlns:a16="http://schemas.microsoft.com/office/drawing/2014/main" id="{315FFAE2-E74C-59E0-C9E5-128AB0CA5043}"/>
              </a:ext>
            </a:extLst>
          </p:cNvPr>
          <p:cNvSpPr/>
          <p:nvPr/>
        </p:nvSpPr>
        <p:spPr>
          <a:xfrm>
            <a:off x="4796934" y="5128749"/>
            <a:ext cx="4139768" cy="1098847"/>
          </a:xfrm>
          <a:prstGeom prst="roundRect">
            <a:avLst>
              <a:gd name="adj" fmla="val 7793"/>
            </a:avLst>
          </a:prstGeom>
          <a:noFill/>
          <a:ln w="12700" cap="flat" cmpd="sng">
            <a:solidFill>
              <a:srgbClr val="6C0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Создание лаборатории с ЦК НТИ «Бионическая инженерия», </a:t>
            </a:r>
            <a:b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Персональные медицинские помощники, материалы для протезов </a:t>
            </a: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</a:rPr>
              <a:t>Итекма</a:t>
            </a:r>
            <a:endParaRPr lang="ru-RU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5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id="{82BE9CEE-79F5-2BA8-7C5A-66E4CDFCD102}"/>
              </a:ext>
            </a:extLst>
          </p:cNvPr>
          <p:cNvSpPr/>
          <p:nvPr/>
        </p:nvSpPr>
        <p:spPr>
          <a:xfrm>
            <a:off x="600180" y="5875262"/>
            <a:ext cx="3901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Roboto" panose="02000000000000000000" pitchFamily="2" charset="0"/>
                <a:ea typeface="Roboto" panose="02000000000000000000" pitchFamily="2" charset="0"/>
              </a:rPr>
              <a:t>Пример: </a:t>
            </a:r>
            <a:r>
              <a:rPr lang="ru-RU" b="1" i="1" dirty="0">
                <a:latin typeface="Roboto" panose="02000000000000000000" pitchFamily="2" charset="0"/>
                <a:ea typeface="Roboto" panose="02000000000000000000" pitchFamily="2" charset="0"/>
              </a:rPr>
              <a:t>Обнинск, Ульяновск, </a:t>
            </a:r>
            <a:br>
              <a:rPr lang="ru-RU" b="1" i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i="1" dirty="0">
                <a:latin typeface="Roboto" panose="02000000000000000000" pitchFamily="2" charset="0"/>
                <a:ea typeface="Roboto" panose="02000000000000000000" pitchFamily="2" charset="0"/>
              </a:rPr>
              <a:t>Новосибирск (</a:t>
            </a:r>
            <a:r>
              <a:rPr lang="ru-RU" b="1" i="1" dirty="0" err="1">
                <a:latin typeface="Roboto" panose="02000000000000000000" pitchFamily="2" charset="0"/>
                <a:ea typeface="Roboto" panose="02000000000000000000" pitchFamily="2" charset="0"/>
              </a:rPr>
              <a:t>Промбиотех</a:t>
            </a:r>
            <a:r>
              <a:rPr lang="ru-RU" b="1" i="1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7C13DE0-496E-0962-7F49-CFD1051C726D}"/>
              </a:ext>
            </a:extLst>
          </p:cNvPr>
          <p:cNvGrpSpPr/>
          <p:nvPr/>
        </p:nvGrpSpPr>
        <p:grpSpPr>
          <a:xfrm>
            <a:off x="830111" y="2341445"/>
            <a:ext cx="3441514" cy="3441517"/>
            <a:chOff x="690648" y="2404731"/>
            <a:chExt cx="3441514" cy="344151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1D0B7276-5A51-E667-B11D-D61F20AA0B79}"/>
                </a:ext>
              </a:extLst>
            </p:cNvPr>
            <p:cNvSpPr/>
            <p:nvPr/>
          </p:nvSpPr>
          <p:spPr>
            <a:xfrm>
              <a:off x="1702838" y="4882504"/>
              <a:ext cx="829024" cy="44071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4D98B0D5-DD7D-F3F0-A07B-49BB461E1FA2}"/>
                </a:ext>
              </a:extLst>
            </p:cNvPr>
            <p:cNvSpPr/>
            <p:nvPr/>
          </p:nvSpPr>
          <p:spPr>
            <a:xfrm>
              <a:off x="690648" y="2404731"/>
              <a:ext cx="3441514" cy="3441517"/>
            </a:xfrm>
            <a:prstGeom prst="ellipse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E5252051-CCE9-9C3D-E2CA-1A2FC106CE1F}"/>
                </a:ext>
              </a:extLst>
            </p:cNvPr>
            <p:cNvSpPr/>
            <p:nvPr/>
          </p:nvSpPr>
          <p:spPr>
            <a:xfrm>
              <a:off x="1174604" y="4078702"/>
              <a:ext cx="315703" cy="160503"/>
            </a:xfrm>
            <a:prstGeom prst="rect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F0D02860-5476-8AC2-DEA7-18A744B9F3DC}"/>
                </a:ext>
              </a:extLst>
            </p:cNvPr>
            <p:cNvSpPr/>
            <p:nvPr/>
          </p:nvSpPr>
          <p:spPr>
            <a:xfrm>
              <a:off x="3517697" y="4078702"/>
              <a:ext cx="315703" cy="160503"/>
            </a:xfrm>
            <a:prstGeom prst="rect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7E9925FA-049B-375C-8924-FBC414732F4A}"/>
                </a:ext>
              </a:extLst>
            </p:cNvPr>
            <p:cNvSpPr/>
            <p:nvPr/>
          </p:nvSpPr>
          <p:spPr>
            <a:xfrm>
              <a:off x="1955133" y="4078702"/>
              <a:ext cx="315703" cy="1605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654D00A-E53E-018A-9F1B-70971F40301B}"/>
                </a:ext>
              </a:extLst>
            </p:cNvPr>
            <p:cNvSpPr/>
            <p:nvPr/>
          </p:nvSpPr>
          <p:spPr>
            <a:xfrm>
              <a:off x="2736417" y="4078702"/>
              <a:ext cx="315703" cy="1605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D52553B9-E9A6-6F63-1B42-BFCA670EC432}"/>
                </a:ext>
              </a:extLst>
            </p:cNvPr>
            <p:cNvCxnSpPr>
              <a:cxnSpLocks/>
              <a:stCxn id="32" idx="3"/>
              <a:endCxn id="30" idx="1"/>
            </p:cNvCxnSpPr>
            <p:nvPr/>
          </p:nvCxnSpPr>
          <p:spPr>
            <a:xfrm>
              <a:off x="3052118" y="4158951"/>
              <a:ext cx="465578" cy="0"/>
            </a:xfrm>
            <a:prstGeom prst="straightConnector1">
              <a:avLst/>
            </a:prstGeom>
            <a:ln>
              <a:solidFill>
                <a:srgbClr val="6C0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33501826-7A4D-66BD-2B3E-150779F3DE60}"/>
                </a:ext>
              </a:extLst>
            </p:cNvPr>
            <p:cNvCxnSpPr>
              <a:cxnSpLocks/>
              <a:stCxn id="31" idx="3"/>
              <a:endCxn id="32" idx="1"/>
            </p:cNvCxnSpPr>
            <p:nvPr/>
          </p:nvCxnSpPr>
          <p:spPr>
            <a:xfrm>
              <a:off x="2270837" y="4158951"/>
              <a:ext cx="465580" cy="0"/>
            </a:xfrm>
            <a:prstGeom prst="straightConnector1">
              <a:avLst/>
            </a:prstGeom>
            <a:ln>
              <a:solidFill>
                <a:srgbClr val="6C0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631729F2-9E9C-8B3B-0736-11468BB11F03}"/>
                </a:ext>
              </a:extLst>
            </p:cNvPr>
            <p:cNvCxnSpPr>
              <a:cxnSpLocks/>
              <a:stCxn id="29" idx="3"/>
              <a:endCxn id="31" idx="1"/>
            </p:cNvCxnSpPr>
            <p:nvPr/>
          </p:nvCxnSpPr>
          <p:spPr>
            <a:xfrm>
              <a:off x="1490308" y="4158951"/>
              <a:ext cx="464826" cy="0"/>
            </a:xfrm>
            <a:prstGeom prst="straightConnector1">
              <a:avLst/>
            </a:prstGeom>
            <a:ln>
              <a:solidFill>
                <a:srgbClr val="6C0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FD11C8CF-93D1-3E35-D3BE-6530DFD9D985}"/>
                </a:ext>
              </a:extLst>
            </p:cNvPr>
            <p:cNvSpPr/>
            <p:nvPr/>
          </p:nvSpPr>
          <p:spPr>
            <a:xfrm>
              <a:off x="1737877" y="3824698"/>
              <a:ext cx="700757" cy="700756"/>
            </a:xfrm>
            <a:prstGeom prst="ellipse">
              <a:avLst/>
            </a:prstGeom>
            <a:noFill/>
            <a:ln>
              <a:solidFill>
                <a:srgbClr val="6C0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E3F0FC3C-19CD-01A5-34CC-C9CBB418E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3531" y="4541651"/>
              <a:ext cx="0" cy="434625"/>
            </a:xfrm>
            <a:prstGeom prst="straightConnector1">
              <a:avLst/>
            </a:prstGeom>
            <a:ln>
              <a:solidFill>
                <a:srgbClr val="6C0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E565FD9-B2AC-06BE-96C5-6DB2A3602630}"/>
                </a:ext>
              </a:extLst>
            </p:cNvPr>
            <p:cNvSpPr/>
            <p:nvPr/>
          </p:nvSpPr>
          <p:spPr>
            <a:xfrm>
              <a:off x="1722062" y="4864713"/>
              <a:ext cx="791701" cy="440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1BFDD8A-54C1-C1E7-C9E1-EBCEF4352C68}"/>
                </a:ext>
              </a:extLst>
            </p:cNvPr>
            <p:cNvSpPr/>
            <p:nvPr/>
          </p:nvSpPr>
          <p:spPr>
            <a:xfrm>
              <a:off x="1695773" y="4917111"/>
              <a:ext cx="833177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 err="1"/>
                <a:t>R</a:t>
              </a:r>
              <a:r>
                <a:rPr lang="en-US" sz="1600" i="1" dirty="0"/>
                <a:t>&amp;D</a:t>
              </a:r>
              <a:endParaRPr lang="ru-RU" sz="1600" b="1" i="1" dirty="0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4B82D660-0A43-6544-1E99-DC54673A726A}"/>
                </a:ext>
              </a:extLst>
            </p:cNvPr>
            <p:cNvCxnSpPr/>
            <p:nvPr/>
          </p:nvCxnSpPr>
          <p:spPr>
            <a:xfrm flipH="1">
              <a:off x="1685875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02C07224-434C-DAEB-AB41-B74600D548D6}"/>
                </a:ext>
              </a:extLst>
            </p:cNvPr>
            <p:cNvCxnSpPr/>
            <p:nvPr/>
          </p:nvCxnSpPr>
          <p:spPr>
            <a:xfrm flipH="1">
              <a:off x="1732743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7CA6278E-13BA-8204-CFFD-10562D1DCF96}"/>
                </a:ext>
              </a:extLst>
            </p:cNvPr>
            <p:cNvCxnSpPr/>
            <p:nvPr/>
          </p:nvCxnSpPr>
          <p:spPr>
            <a:xfrm flipH="1">
              <a:off x="1789809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E2FDB77-D600-9264-5075-D45E3767174F}"/>
                </a:ext>
              </a:extLst>
            </p:cNvPr>
            <p:cNvCxnSpPr/>
            <p:nvPr/>
          </p:nvCxnSpPr>
          <p:spPr>
            <a:xfrm flipH="1">
              <a:off x="1836677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5C1CDC82-3462-B248-EEC1-BA24C989829D}"/>
                </a:ext>
              </a:extLst>
            </p:cNvPr>
            <p:cNvCxnSpPr/>
            <p:nvPr/>
          </p:nvCxnSpPr>
          <p:spPr>
            <a:xfrm flipH="1">
              <a:off x="1889140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1AB1E1DF-859C-A6D6-4A25-2DE8BC528B0D}"/>
                </a:ext>
              </a:extLst>
            </p:cNvPr>
            <p:cNvCxnSpPr/>
            <p:nvPr/>
          </p:nvCxnSpPr>
          <p:spPr>
            <a:xfrm flipH="1">
              <a:off x="1936008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5537747F-F840-82F3-E630-CF4FE63D47EF}"/>
                </a:ext>
              </a:extLst>
            </p:cNvPr>
            <p:cNvCxnSpPr/>
            <p:nvPr/>
          </p:nvCxnSpPr>
          <p:spPr>
            <a:xfrm flipH="1">
              <a:off x="1991418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8C07B6D9-E668-B3B3-81A2-A22C943E963A}"/>
                </a:ext>
              </a:extLst>
            </p:cNvPr>
            <p:cNvCxnSpPr/>
            <p:nvPr/>
          </p:nvCxnSpPr>
          <p:spPr>
            <a:xfrm flipH="1">
              <a:off x="2038288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824D923C-2955-B1DF-23E7-2C8687E76892}"/>
                </a:ext>
              </a:extLst>
            </p:cNvPr>
            <p:cNvCxnSpPr/>
            <p:nvPr/>
          </p:nvCxnSpPr>
          <p:spPr>
            <a:xfrm flipH="1">
              <a:off x="2095352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B6F88DEB-3000-EEA8-F859-CD9F0CB66D88}"/>
                </a:ext>
              </a:extLst>
            </p:cNvPr>
            <p:cNvCxnSpPr/>
            <p:nvPr/>
          </p:nvCxnSpPr>
          <p:spPr>
            <a:xfrm flipH="1">
              <a:off x="2142220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746005DB-D705-B7CD-91C0-992495830FA6}"/>
                </a:ext>
              </a:extLst>
            </p:cNvPr>
            <p:cNvCxnSpPr/>
            <p:nvPr/>
          </p:nvCxnSpPr>
          <p:spPr>
            <a:xfrm flipH="1">
              <a:off x="2194684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2EE91114-0628-9F17-1624-4E900711F779}"/>
                </a:ext>
              </a:extLst>
            </p:cNvPr>
            <p:cNvCxnSpPr/>
            <p:nvPr/>
          </p:nvCxnSpPr>
          <p:spPr>
            <a:xfrm flipH="1">
              <a:off x="2241553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074B21F1-2B1C-66EF-B3F1-CCADB65762E5}"/>
                </a:ext>
              </a:extLst>
            </p:cNvPr>
            <p:cNvCxnSpPr/>
            <p:nvPr/>
          </p:nvCxnSpPr>
          <p:spPr>
            <a:xfrm flipH="1">
              <a:off x="2301219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30A532E5-1470-3716-2518-29ECEFDF580C}"/>
                </a:ext>
              </a:extLst>
            </p:cNvPr>
            <p:cNvCxnSpPr/>
            <p:nvPr/>
          </p:nvCxnSpPr>
          <p:spPr>
            <a:xfrm flipH="1">
              <a:off x="2348088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6EB346D0-6A16-827A-1B61-6842187D7D61}"/>
                </a:ext>
              </a:extLst>
            </p:cNvPr>
            <p:cNvCxnSpPr/>
            <p:nvPr/>
          </p:nvCxnSpPr>
          <p:spPr>
            <a:xfrm flipH="1">
              <a:off x="2405153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B3294D3-64A1-BED4-4D3F-50299EE29937}"/>
                </a:ext>
              </a:extLst>
            </p:cNvPr>
            <p:cNvCxnSpPr/>
            <p:nvPr/>
          </p:nvCxnSpPr>
          <p:spPr>
            <a:xfrm flipH="1">
              <a:off x="2452022" y="5345925"/>
              <a:ext cx="65597" cy="59213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7695B971-6B4F-09C0-4852-901FF73FCA7D}"/>
                </a:ext>
              </a:extLst>
            </p:cNvPr>
            <p:cNvSpPr/>
            <p:nvPr/>
          </p:nvSpPr>
          <p:spPr>
            <a:xfrm>
              <a:off x="1685875" y="5334269"/>
              <a:ext cx="1619028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err="1"/>
                <a:t>И</a:t>
              </a:r>
              <a:r>
                <a:rPr lang="ru-RU" sz="1600" i="1" dirty="0"/>
                <a:t>НТЦ (Обнинск)</a:t>
              </a:r>
              <a:endParaRPr lang="ru-RU" sz="1600" b="1" i="1" dirty="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F684B74F-04E3-B23B-FBC0-671E3836FAC3}"/>
                </a:ext>
              </a:extLst>
            </p:cNvPr>
            <p:cNvSpPr/>
            <p:nvPr/>
          </p:nvSpPr>
          <p:spPr>
            <a:xfrm>
              <a:off x="1204625" y="2445770"/>
              <a:ext cx="2324381" cy="132343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/>
                <a:t>Создание недостающего производственного и технологического элемента</a:t>
              </a: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597EFB-C9C0-0925-3B90-01A24A9E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2314-8CFE-4C0D-ACD5-26B303A3D6F0}" type="slidenum">
              <a:rPr lang="ru-RU" sz="1600" smtClean="0"/>
              <a:t>11</a:t>
            </a:fld>
            <a:endParaRPr lang="ru-RU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17C5F-B847-D1D4-6B22-D5D5A867C299}"/>
              </a:ext>
            </a:extLst>
          </p:cNvPr>
          <p:cNvSpPr txBox="1"/>
          <p:nvPr/>
        </p:nvSpPr>
        <p:spPr>
          <a:xfrm>
            <a:off x="4648760" y="2365417"/>
            <a:ext cx="4261510" cy="260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Создание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высокотехнологического производства совместно с крупными партнером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Создание 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R&amp;D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под развитие производства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(R&amp;D-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центр в «Парке атомных и медицинских технологий» Обнинска; Научно-производственного центра по РФП в Димитровграде, научно-промышленных центров по новым ферментам в Новосибирске)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8F3C8DD-574F-A661-73F7-72DF713583B2}"/>
              </a:ext>
            </a:extLst>
          </p:cNvPr>
          <p:cNvSpPr txBox="1">
            <a:spLocks/>
          </p:cNvSpPr>
          <p:nvPr/>
        </p:nvSpPr>
        <p:spPr>
          <a:xfrm>
            <a:off x="1931912" y="145805"/>
            <a:ext cx="6975020" cy="94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sz="1800" dirty="0"/>
              <a:t>5 форматов мобилизации </a:t>
            </a:r>
            <a:br>
              <a:rPr lang="ru-RU" sz="1800" dirty="0"/>
            </a:br>
            <a:r>
              <a:rPr lang="ru-RU" sz="1800" dirty="0"/>
              <a:t>научно-технологического потенциала территорий</a:t>
            </a:r>
            <a:br>
              <a:rPr lang="ru-RU" sz="1800" dirty="0"/>
            </a:br>
            <a:r>
              <a:rPr lang="ru-RU" sz="1600" b="0" dirty="0"/>
              <a:t>(по итогам Трека команд развития регионов Архипелага 2022)</a:t>
            </a:r>
            <a:endParaRPr lang="ru-RU" sz="1800" b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095E44-55E4-0A57-1811-6AC1246A7F33}"/>
              </a:ext>
            </a:extLst>
          </p:cNvPr>
          <p:cNvSpPr/>
          <p:nvPr/>
        </p:nvSpPr>
        <p:spPr>
          <a:xfrm>
            <a:off x="350687" y="1325815"/>
            <a:ext cx="42615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Замыкание производственной цепочки критическим недостающим элементом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165F9B-B919-5B36-15CD-DBE6E2C50F81}"/>
              </a:ext>
            </a:extLst>
          </p:cNvPr>
          <p:cNvSpPr/>
          <p:nvPr/>
        </p:nvSpPr>
        <p:spPr>
          <a:xfrm>
            <a:off x="5747213" y="5009651"/>
            <a:ext cx="2064605" cy="323165"/>
          </a:xfrm>
          <a:prstGeom prst="rect">
            <a:avLst/>
          </a:prstGeom>
          <a:solidFill>
            <a:srgbClr val="A00778">
              <a:alpha val="2588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Запрос к НТИ</a:t>
            </a:r>
          </a:p>
        </p:txBody>
      </p:sp>
      <p:sp>
        <p:nvSpPr>
          <p:cNvPr id="8" name="Google Shape;628;p19">
            <a:extLst>
              <a:ext uri="{FF2B5EF4-FFF2-40B4-BE49-F238E27FC236}">
                <a16:creationId xmlns:a16="http://schemas.microsoft.com/office/drawing/2014/main" id="{1A163E85-C351-EDD8-9D6C-B10E3C3E37EE}"/>
              </a:ext>
            </a:extLst>
          </p:cNvPr>
          <p:cNvSpPr/>
          <p:nvPr/>
        </p:nvSpPr>
        <p:spPr>
          <a:xfrm>
            <a:off x="4709631" y="5348205"/>
            <a:ext cx="4139768" cy="940159"/>
          </a:xfrm>
          <a:prstGeom prst="roundRect">
            <a:avLst>
              <a:gd name="adj" fmla="val 7793"/>
            </a:avLst>
          </a:prstGeom>
          <a:noFill/>
          <a:ln w="12700" cap="flat" cmpd="sng">
            <a:solidFill>
              <a:srgbClr val="6C0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Интеграция с компаниями-лидерами НТИ </a:t>
            </a:r>
            <a:b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в рамках развития услуг высокотехнологичной медпомощи</a:t>
            </a:r>
          </a:p>
        </p:txBody>
      </p:sp>
    </p:spTree>
    <p:extLst>
      <p:ext uri="{BB962C8B-B14F-4D97-AF65-F5344CB8AC3E}">
        <p14:creationId xmlns:p14="http://schemas.microsoft.com/office/powerpoint/2010/main" val="392143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5345499-7B29-45F5-A807-FACE8DE0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324" y="213669"/>
            <a:ext cx="5896562" cy="719509"/>
          </a:xfrm>
        </p:spPr>
        <p:txBody>
          <a:bodyPr>
            <a:noAutofit/>
          </a:bodyPr>
          <a:lstStyle/>
          <a:p>
            <a:r>
              <a:rPr lang="ru-RU" sz="1800" dirty="0"/>
              <a:t>Две группы критериев для выделения </a:t>
            </a:r>
            <a:br>
              <a:rPr lang="ru-RU" sz="1800" dirty="0"/>
            </a:br>
            <a:r>
              <a:rPr lang="ru-RU" sz="1800" dirty="0"/>
              <a:t>пилотных территорий с высоким НТП </a:t>
            </a:r>
            <a:br>
              <a:rPr lang="ru-RU" sz="1800" dirty="0"/>
            </a:br>
            <a:r>
              <a:rPr lang="ru-RU" sz="1800" b="0" dirty="0"/>
              <a:t>(в том числе, реализующих один из пяти форматов)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13DF93-7A88-AC4B-5979-EE26B74853BA}"/>
              </a:ext>
            </a:extLst>
          </p:cNvPr>
          <p:cNvSpPr txBox="1"/>
          <p:nvPr/>
        </p:nvSpPr>
        <p:spPr>
          <a:xfrm>
            <a:off x="2155311" y="1083286"/>
            <a:ext cx="56581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Критерии, отражающие способность системы управления мобилизовать научно-технологический потенциал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0470D-8A0E-22E2-C8ED-182E3D68C24F}"/>
              </a:ext>
            </a:extLst>
          </p:cNvPr>
          <p:cNvSpPr txBox="1"/>
          <p:nvPr/>
        </p:nvSpPr>
        <p:spPr>
          <a:xfrm>
            <a:off x="2155311" y="4357731"/>
            <a:ext cx="56581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Критерии, отражающие качество проектов, опирающихся на мобилизованный научно-технологический потенциал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FB5C7-7F8C-A986-FB86-EF9C9ECCABDB}"/>
              </a:ext>
            </a:extLst>
          </p:cNvPr>
          <p:cNvSpPr txBox="1"/>
          <p:nvPr/>
        </p:nvSpPr>
        <p:spPr>
          <a:xfrm>
            <a:off x="2155311" y="1607818"/>
            <a:ext cx="6751621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buClr>
                <a:srgbClr val="A00778"/>
              </a:buClr>
              <a:buFont typeface=".Lucida Grande UI Regular"/>
              <a:buChar char="►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Заинтересованная активная позиция крупной базовой организации (готовность инвестировать в проекты)</a:t>
            </a:r>
          </a:p>
          <a:p>
            <a:pPr marL="285750" indent="-285750">
              <a:spcBef>
                <a:spcPts val="500"/>
              </a:spcBef>
              <a:buClr>
                <a:srgbClr val="A00778"/>
              </a:buClr>
              <a:buFont typeface=".Lucida Grande UI Regular"/>
              <a:buChar char="►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Технологические партнерства с компаниями-лидерами (носители суверенных решений) и консорциумы для реализации национально / стратегически значимых проектов</a:t>
            </a:r>
          </a:p>
          <a:p>
            <a:pPr marL="285750" indent="-285750">
              <a:spcBef>
                <a:spcPts val="500"/>
              </a:spcBef>
              <a:buClr>
                <a:srgbClr val="A00778"/>
              </a:buClr>
              <a:buFont typeface=".Lucida Grande UI Regular"/>
              <a:buChar char="►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Наличие форматов прямого диалога и вовлечения инженерных команд, технологических сообществ на территории</a:t>
            </a:r>
          </a:p>
          <a:p>
            <a:pPr marL="285750" indent="-285750">
              <a:spcBef>
                <a:spcPts val="500"/>
              </a:spcBef>
              <a:buClr>
                <a:srgbClr val="A00778"/>
              </a:buClr>
              <a:buFont typeface=".Lucida Grande UI Regular"/>
              <a:buChar char="►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Участие в сетевых проектах (например, в сетевом университете фундаментальных наук и технологий) и комбинация </a:t>
            </a: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</a:rPr>
              <a:t>гос.инструментов</a:t>
            </a:r>
            <a:endParaRPr lang="ru-RU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04230-EA23-F0A4-EA02-C69526106289}"/>
              </a:ext>
            </a:extLst>
          </p:cNvPr>
          <p:cNvSpPr txBox="1"/>
          <p:nvPr/>
        </p:nvSpPr>
        <p:spPr>
          <a:xfrm>
            <a:off x="2155311" y="4921824"/>
            <a:ext cx="6796856" cy="160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buClr>
                <a:srgbClr val="A00778"/>
              </a:buClr>
              <a:buFont typeface=".Lucida Grande UI Regular"/>
              <a:buChar char="►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Научно-технологического ядро проекта (исследовательская программа и 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</a:rPr>
              <a:t>R&amp;D 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с компаниями)</a:t>
            </a:r>
          </a:p>
          <a:p>
            <a:pPr marL="285750" indent="-285750">
              <a:spcBef>
                <a:spcPts val="500"/>
              </a:spcBef>
              <a:buClr>
                <a:srgbClr val="A00778"/>
              </a:buClr>
              <a:buFont typeface=".Lucida Grande UI Regular"/>
              <a:buChar char="►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Фокус на конкретный элемент национально значимой производственной цепочки</a:t>
            </a:r>
          </a:p>
          <a:p>
            <a:pPr marL="285750" indent="-285750">
              <a:spcBef>
                <a:spcPts val="500"/>
              </a:spcBef>
              <a:buClr>
                <a:srgbClr val="A00778"/>
              </a:buClr>
              <a:buFont typeface=".Lucida Grande UI Regular"/>
              <a:buChar char="►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Запрос на формирование стандартов и введение экспериментальных правовых режимов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B4A3B5-B320-9EA4-3DE9-F747F40C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2314-8CFE-4C0D-ACD5-26B303A3D6F0}" type="slidenum">
              <a:rPr lang="ru-RU" sz="1600" smtClean="0"/>
              <a:t>12</a:t>
            </a:fld>
            <a:endParaRPr lang="ru-RU" sz="16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975F0EB-40E5-BA8F-4E54-BB046E61305E}"/>
              </a:ext>
            </a:extLst>
          </p:cNvPr>
          <p:cNvSpPr txBox="1">
            <a:spLocks/>
          </p:cNvSpPr>
          <p:nvPr/>
        </p:nvSpPr>
        <p:spPr>
          <a:xfrm>
            <a:off x="191833" y="961190"/>
            <a:ext cx="1724173" cy="719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8675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31D34F-16B7-4407-9E0D-7B51301F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996" y="285645"/>
            <a:ext cx="5376104" cy="719509"/>
          </a:xfrm>
        </p:spPr>
        <p:txBody>
          <a:bodyPr>
            <a:normAutofit/>
          </a:bodyPr>
          <a:lstStyle/>
          <a:p>
            <a:r>
              <a:rPr lang="ru-RU" dirty="0"/>
              <a:t>Территории с высоким НТП </a:t>
            </a:r>
          </a:p>
        </p:txBody>
      </p:sp>
      <p:graphicFrame>
        <p:nvGraphicFramePr>
          <p:cNvPr id="11" name="Таблица 4">
            <a:extLst>
              <a:ext uri="{FF2B5EF4-FFF2-40B4-BE49-F238E27FC236}">
                <a16:creationId xmlns:a16="http://schemas.microsoft.com/office/drawing/2014/main" id="{BEE56A16-CD15-C5E8-E4AF-335CD05E5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05293"/>
              </p:ext>
            </p:extLst>
          </p:nvPr>
        </p:nvGraphicFramePr>
        <p:xfrm>
          <a:off x="225326" y="1232080"/>
          <a:ext cx="8777008" cy="53958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8504">
                  <a:extLst>
                    <a:ext uri="{9D8B030D-6E8A-4147-A177-3AD203B41FA5}">
                      <a16:colId xmlns:a16="http://schemas.microsoft.com/office/drawing/2014/main" val="690944365"/>
                    </a:ext>
                  </a:extLst>
                </a:gridCol>
                <a:gridCol w="4388504">
                  <a:extLst>
                    <a:ext uri="{9D8B030D-6E8A-4147-A177-3AD203B41FA5}">
                      <a16:colId xmlns:a16="http://schemas.microsoft.com/office/drawing/2014/main" val="4282182053"/>
                    </a:ext>
                  </a:extLst>
                </a:gridCol>
              </a:tblGrid>
              <a:tr h="49261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A00778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Форматы мобилизации научно-технологического потенциала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A00778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РЕГИОНЫ / Города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365073"/>
                  </a:ext>
                </a:extLst>
              </a:tr>
              <a:tr h="61577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Достройка второго научного ядра и окружение его технологическим поясом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Кольцово (Новосибирская обл.), Дубна (Московская область)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912573"/>
                  </a:ext>
                </a:extLst>
              </a:tr>
              <a:tr h="61577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Создание полигона для отработки технологий и доступа к научным компетенциям через консорциумы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Сахалинская область, </a:t>
                      </a:r>
                      <a:r>
                        <a:rPr lang="ru-RU" sz="1400" b="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г.Севастополь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507522"/>
                  </a:ext>
                </a:extLst>
              </a:tr>
              <a:tr h="862081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Фокусировка существующих технологических компетенций на развитие критической инфраструктуры индустрии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Республика Саха (Якутия), Пермский край, Рязанская область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705180"/>
                  </a:ext>
                </a:extLst>
              </a:tr>
              <a:tr h="61577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Достройка технологического ядра под новую индустрию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Великий Новгород, Ростовская область (</a:t>
                      </a:r>
                      <a:r>
                        <a:rPr lang="ru-RU" sz="1400" b="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г.Таганрог</a:t>
                      </a:r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422024"/>
                  </a:ext>
                </a:extLst>
              </a:tr>
              <a:tr h="110839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Замыкание производственной цепочки критическим недостающим элементом и его научно-технологическим сопровождением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Обнинск (Калужская обл.), Ульяновская область, Новосибирская область, Челябинская область, Республика Бурятия, Липецкая область, Мурманская область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500702"/>
                  </a:ext>
                </a:extLst>
              </a:tr>
              <a:tr h="49946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Сетевая связность территорий с высоким НТП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МИФИ (Троицк + наукограды)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120577"/>
                  </a:ext>
                </a:extLst>
              </a:tr>
              <a:tr h="499460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Мультиформатные</a:t>
                      </a:r>
                      <a:endParaRPr lang="ru-RU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г.Москва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г. Санкт-Петербург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005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05983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CA323A-E696-2561-34EE-6C2F11F8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2314-8CFE-4C0D-ACD5-26B303A3D6F0}" type="slidenum">
              <a:rPr lang="ru-RU" sz="1600" smtClean="0"/>
              <a:t>13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09911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FAC1A-D4E0-0E95-274D-3013C060A8E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782763"/>
            <a:ext cx="6858000" cy="23876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A62ABFD-5AC6-4CF2-AA13-A097A97E9D56}"/>
              </a:ext>
            </a:extLst>
          </p:cNvPr>
          <p:cNvSpPr txBox="1">
            <a:spLocks/>
          </p:cNvSpPr>
          <p:nvPr/>
        </p:nvSpPr>
        <p:spPr>
          <a:xfrm>
            <a:off x="1142999" y="2783218"/>
            <a:ext cx="8001001" cy="38150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#АРХИПЕЛАГ2022 </a:t>
            </a:r>
            <a:br>
              <a:rPr lang="ru-RU" sz="5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«ФОРМАТЫ МОБИЛИЗАЦИИ </a:t>
            </a:r>
            <a:br>
              <a:rPr lang="ru-RU" sz="3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НАУЧНО-ТЕХНОЛОГИЧЕСКОГО ПОТЕНЦИАЛА РЕГИОНОВ»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0CCD1-DC35-28D4-4F4C-B56FD7423156}"/>
              </a:ext>
            </a:extLst>
          </p:cNvPr>
          <p:cNvSpPr txBox="1"/>
          <p:nvPr/>
        </p:nvSpPr>
        <p:spPr>
          <a:xfrm>
            <a:off x="1142998" y="4847652"/>
            <a:ext cx="4914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по итогам проработки проектных инициатив регионов на Архипелаге 2022</a:t>
            </a:r>
            <a:endParaRPr lang="ru-RU" sz="18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" name="Google Shape;343;p1">
            <a:extLst>
              <a:ext uri="{FF2B5EF4-FFF2-40B4-BE49-F238E27FC236}">
                <a16:creationId xmlns:a16="http://schemas.microsoft.com/office/drawing/2014/main" id="{EAA708E8-598E-2445-5947-BE2ADBEC109E}"/>
              </a:ext>
            </a:extLst>
          </p:cNvPr>
          <p:cNvSpPr txBox="1">
            <a:spLocks/>
          </p:cNvSpPr>
          <p:nvPr/>
        </p:nvSpPr>
        <p:spPr>
          <a:xfrm>
            <a:off x="1142998" y="5630489"/>
            <a:ext cx="4031675" cy="83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Лиана Кобзева,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ru-RU" sz="16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директор по развитию технологических сообществ и партнерств</a:t>
            </a:r>
            <a:br>
              <a:rPr lang="ru-RU" sz="16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ru-RU" sz="16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АНО «Платформа НТИ»</a:t>
            </a:r>
          </a:p>
        </p:txBody>
      </p:sp>
    </p:spTree>
    <p:extLst>
      <p:ext uri="{BB962C8B-B14F-4D97-AF65-F5344CB8AC3E}">
        <p14:creationId xmlns:p14="http://schemas.microsoft.com/office/powerpoint/2010/main" val="217588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D384A3-6D42-4236-BCB2-4163581D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325" y="278984"/>
            <a:ext cx="5637757" cy="719509"/>
          </a:xfrm>
        </p:spPr>
        <p:txBody>
          <a:bodyPr>
            <a:noAutofit/>
          </a:bodyPr>
          <a:lstStyle/>
          <a:p>
            <a:r>
              <a:rPr lang="ru-RU" sz="2000" dirty="0"/>
              <a:t>Участники Трека команд развития регионов </a:t>
            </a:r>
            <a:br>
              <a:rPr lang="ru-RU" sz="2000" dirty="0"/>
            </a:br>
            <a:r>
              <a:rPr lang="ru-RU" sz="2000" dirty="0"/>
              <a:t>на Архипелаге 2022 (г. Севастополь)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E63B71-574E-DD25-3F5B-B87AC23EBB78}"/>
              </a:ext>
            </a:extLst>
          </p:cNvPr>
          <p:cNvSpPr txBox="1"/>
          <p:nvPr/>
        </p:nvSpPr>
        <p:spPr>
          <a:xfrm>
            <a:off x="258252" y="3634163"/>
            <a:ext cx="5483332" cy="462434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Амурская область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Камчатский край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Краснодарский край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Липецкая область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Мурманская область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Новгородская область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Новосибирская область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Пермски</a:t>
            </a:r>
            <a:r>
              <a:rPr lang="ru-RU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й 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край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Республика Бурятия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Республика Крым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endParaRPr lang="ru-RU" sz="1400" kern="12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endParaRPr lang="ru-RU" sz="1400" kern="12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endParaRPr lang="ru-RU" sz="1400" kern="12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endParaRPr lang="ru-RU" sz="1400" kern="12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Республика Саха (Якутия)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Ростовская область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Рязанская область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Сахалинская область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Свердловская область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Ульяновская область 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kern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Челябинская область </a:t>
            </a:r>
            <a:endParaRPr lang="ru-RU" sz="1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г. Москва 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г. Санкт-Петербург 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г. Севастополь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A7A8B-55C0-F0AC-2883-B47E81D074D6}"/>
              </a:ext>
            </a:extLst>
          </p:cNvPr>
          <p:cNvSpPr txBox="1"/>
          <p:nvPr/>
        </p:nvSpPr>
        <p:spPr>
          <a:xfrm>
            <a:off x="5544720" y="3634163"/>
            <a:ext cx="36140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Троицк (Москва)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Дубна (Московская обл.)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Пущино (Московская обл.)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Кольцово (Новосибирская обл.)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Обнинск (Калужская обл.)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BBAE1-9917-05FD-56A5-BC0D030FBFA4}"/>
              </a:ext>
            </a:extLst>
          </p:cNvPr>
          <p:cNvSpPr txBox="1"/>
          <p:nvPr/>
        </p:nvSpPr>
        <p:spPr>
          <a:xfrm>
            <a:off x="258252" y="3153260"/>
            <a:ext cx="51613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Команды субъектов России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722CB-6617-714A-899F-BFA13A3FBEFC}"/>
              </a:ext>
            </a:extLst>
          </p:cNvPr>
          <p:cNvSpPr txBox="1"/>
          <p:nvPr/>
        </p:nvSpPr>
        <p:spPr>
          <a:xfrm>
            <a:off x="5630268" y="3153260"/>
            <a:ext cx="30299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Команды наукоградов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6FD4503-F398-DA2A-E6C8-A34611FAD0DD}"/>
              </a:ext>
            </a:extLst>
          </p:cNvPr>
          <p:cNvCxnSpPr>
            <a:cxnSpLocks/>
          </p:cNvCxnSpPr>
          <p:nvPr/>
        </p:nvCxnSpPr>
        <p:spPr>
          <a:xfrm>
            <a:off x="258252" y="3570485"/>
            <a:ext cx="5161360" cy="0"/>
          </a:xfrm>
          <a:prstGeom prst="line">
            <a:avLst/>
          </a:prstGeom>
          <a:ln w="12700">
            <a:solidFill>
              <a:srgbClr val="6C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D0CC6D6-5030-F745-CE00-86D1DB847EB1}"/>
              </a:ext>
            </a:extLst>
          </p:cNvPr>
          <p:cNvCxnSpPr>
            <a:cxnSpLocks/>
          </p:cNvCxnSpPr>
          <p:nvPr/>
        </p:nvCxnSpPr>
        <p:spPr>
          <a:xfrm>
            <a:off x="5532616" y="3570485"/>
            <a:ext cx="3166206" cy="0"/>
          </a:xfrm>
          <a:prstGeom prst="line">
            <a:avLst/>
          </a:prstGeom>
          <a:ln w="12700">
            <a:solidFill>
              <a:srgbClr val="6C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96EECE5-D4BF-8EBD-6EF3-C403B2CC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2314-8CFE-4C0D-ACD5-26B303A3D6F0}" type="slidenum">
              <a:rPr lang="ru-RU" sz="1600" smtClean="0"/>
              <a:t>3</a:t>
            </a:fld>
            <a:endParaRPr lang="ru-RU" sz="1600"/>
          </a:p>
        </p:txBody>
      </p:sp>
      <p:sp>
        <p:nvSpPr>
          <p:cNvPr id="11" name="Google Shape;954;p7">
            <a:extLst>
              <a:ext uri="{FF2B5EF4-FFF2-40B4-BE49-F238E27FC236}">
                <a16:creationId xmlns:a16="http://schemas.microsoft.com/office/drawing/2014/main" id="{5CD3123B-3575-CDA9-241E-6019FC8C0A5A}"/>
              </a:ext>
            </a:extLst>
          </p:cNvPr>
          <p:cNvSpPr txBox="1"/>
          <p:nvPr/>
        </p:nvSpPr>
        <p:spPr>
          <a:xfrm>
            <a:off x="4004639" y="1058503"/>
            <a:ext cx="1313655" cy="83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89" rIns="91404" bIns="45689" anchor="t" anchorCtr="0">
            <a:spAutoFit/>
          </a:bodyPr>
          <a:lstStyle/>
          <a:p>
            <a:pPr algn="ctr"/>
            <a:r>
              <a:rPr lang="ru-RU" sz="48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277</a:t>
            </a:r>
            <a:r>
              <a:rPr lang="ru-RU" sz="4800" b="1" dirty="0">
                <a:solidFill>
                  <a:srgbClr val="F7583B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</a:t>
            </a:r>
            <a:endParaRPr sz="4800" b="1" dirty="0">
              <a:solidFill>
                <a:srgbClr val="F7583B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Google Shape;955;p7">
            <a:extLst>
              <a:ext uri="{FF2B5EF4-FFF2-40B4-BE49-F238E27FC236}">
                <a16:creationId xmlns:a16="http://schemas.microsoft.com/office/drawing/2014/main" id="{68E73FBF-3701-9E55-FBE6-2ADC2FF4DA37}"/>
              </a:ext>
            </a:extLst>
          </p:cNvPr>
          <p:cNvSpPr txBox="1"/>
          <p:nvPr/>
        </p:nvSpPr>
        <p:spPr>
          <a:xfrm>
            <a:off x="5227992" y="1058503"/>
            <a:ext cx="3675868" cy="83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89" rIns="91404" bIns="45689" anchor="t" anchorCtr="0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зафиксированных договоренностей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с 16 компаниями-лидерами НТИ </a:t>
            </a:r>
            <a:b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и 10 Центрами компетенций НТИ</a:t>
            </a:r>
            <a:endParaRPr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35A27C-B0D1-9D0F-5086-D134FAF5D43C}"/>
              </a:ext>
            </a:extLst>
          </p:cNvPr>
          <p:cNvSpPr txBox="1"/>
          <p:nvPr/>
        </p:nvSpPr>
        <p:spPr>
          <a:xfrm>
            <a:off x="3929773" y="1856418"/>
            <a:ext cx="4769049" cy="100283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lnSpc>
                <a:spcPts val="1780"/>
              </a:lnSpc>
              <a:spcBef>
                <a:spcPts val="100"/>
              </a:spcBef>
            </a:pPr>
            <a:r>
              <a:rPr lang="ru-RU" sz="1400" i="1" dirty="0" err="1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Baum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AI </a:t>
            </a:r>
            <a:r>
              <a:rPr lang="ru-RU" sz="1400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/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GOST </a:t>
            </a:r>
            <a:r>
              <a:rPr lang="ru-RU" sz="1400" i="1" dirty="0" err="1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group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ru-RU" sz="1400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/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Университет 2035, </a:t>
            </a:r>
            <a:b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</a:b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РОББО </a:t>
            </a:r>
            <a:r>
              <a:rPr lang="ru-RU" sz="1400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/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Digital </a:t>
            </a:r>
            <a:r>
              <a:rPr lang="ru-RU" sz="1400" i="1" dirty="0" err="1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Agro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ru-RU" sz="1400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/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ru-RU" sz="1400" i="1" dirty="0" err="1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Авиателекоминвес</a:t>
            </a:r>
            <a:r>
              <a:rPr lang="en-US" sz="1400" i="1" dirty="0" err="1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т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b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</a:br>
            <a:r>
              <a:rPr lang="ru-RU" sz="1400" i="1" dirty="0" err="1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ИнЭнерджи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ru-RU" sz="1400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/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НП ИВЦ </a:t>
            </a:r>
            <a:r>
              <a:rPr lang="ru-RU" sz="1400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/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I</a:t>
            </a:r>
            <a:r>
              <a:rPr lang="ro-RO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p</a:t>
            </a:r>
            <a:r>
              <a:rPr lang="ru-RU" sz="1400" i="1" dirty="0" err="1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avlov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ru-RU" sz="1400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/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Электрон Агро </a:t>
            </a:r>
            <a:b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</a:b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ИТЕКМА </a:t>
            </a:r>
            <a:r>
              <a:rPr lang="ru-RU" sz="1400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/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Большая тройка </a:t>
            </a:r>
            <a:r>
              <a:rPr lang="ru-RU" sz="1400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/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ГК Элемент</a:t>
            </a:r>
          </a:p>
        </p:txBody>
      </p:sp>
      <p:sp>
        <p:nvSpPr>
          <p:cNvPr id="15" name="Google Shape;952;p7">
            <a:extLst>
              <a:ext uri="{FF2B5EF4-FFF2-40B4-BE49-F238E27FC236}">
                <a16:creationId xmlns:a16="http://schemas.microsoft.com/office/drawing/2014/main" id="{6B588F16-A849-1751-5469-B19EFCDDB253}"/>
              </a:ext>
            </a:extLst>
          </p:cNvPr>
          <p:cNvSpPr txBox="1"/>
          <p:nvPr/>
        </p:nvSpPr>
        <p:spPr>
          <a:xfrm>
            <a:off x="352367" y="1058503"/>
            <a:ext cx="1176028" cy="83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89" rIns="91404" bIns="45689" anchor="t" anchorCtr="0">
            <a:spAutoFit/>
          </a:bodyPr>
          <a:lstStyle/>
          <a:p>
            <a:r>
              <a:rPr lang="ru-RU" sz="48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25</a:t>
            </a:r>
            <a:endParaRPr sz="4800" b="1" dirty="0">
              <a:solidFill>
                <a:srgbClr val="A00778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Google Shape;953;p7">
            <a:extLst>
              <a:ext uri="{FF2B5EF4-FFF2-40B4-BE49-F238E27FC236}">
                <a16:creationId xmlns:a16="http://schemas.microsoft.com/office/drawing/2014/main" id="{54C88B0C-3678-390E-515D-15DB27CF546F}"/>
              </a:ext>
            </a:extLst>
          </p:cNvPr>
          <p:cNvSpPr txBox="1"/>
          <p:nvPr/>
        </p:nvSpPr>
        <p:spPr>
          <a:xfrm>
            <a:off x="1204264" y="1181614"/>
            <a:ext cx="2674954" cy="58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89" rIns="91404" bIns="45689" anchor="t" anchorCtr="0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проектных инициатив 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команд из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22 регионов</a:t>
            </a:r>
            <a:endParaRPr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D44F4D9-C0D1-88D9-0B03-EA52291CBC7E}"/>
              </a:ext>
            </a:extLst>
          </p:cNvPr>
          <p:cNvSpPr txBox="1">
            <a:spLocks/>
          </p:cNvSpPr>
          <p:nvPr/>
        </p:nvSpPr>
        <p:spPr>
          <a:xfrm>
            <a:off x="5076472" y="5267318"/>
            <a:ext cx="3809276" cy="9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r"/>
            <a:r>
              <a:rPr lang="ru-RU" sz="1800" i="1" dirty="0"/>
              <a:t>Архипелаг – </a:t>
            </a:r>
            <a:br>
              <a:rPr lang="ru-RU" sz="1800" i="1" dirty="0"/>
            </a:br>
            <a:r>
              <a:rPr lang="ru-RU" sz="1800" i="1" dirty="0"/>
              <a:t>пространство для экспериментов и тестирования гипотез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4D8625-6BFC-C5A3-5A89-70D060B2FB91}"/>
              </a:ext>
            </a:extLst>
          </p:cNvPr>
          <p:cNvSpPr txBox="1"/>
          <p:nvPr/>
        </p:nvSpPr>
        <p:spPr>
          <a:xfrm>
            <a:off x="433891" y="1856418"/>
            <a:ext cx="3319908" cy="10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400"/>
              </a:spcBef>
              <a:buClr>
                <a:srgbClr val="A00778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решение задач достижения технологического суверенитета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Clr>
                <a:srgbClr val="A00778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и развитие территории в сервисно-инфраструктурном подходе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A56FC71-8AA8-B427-8B95-BD296C81CA3A}"/>
              </a:ext>
            </a:extLst>
          </p:cNvPr>
          <p:cNvCxnSpPr>
            <a:cxnSpLocks/>
          </p:cNvCxnSpPr>
          <p:nvPr/>
        </p:nvCxnSpPr>
        <p:spPr>
          <a:xfrm>
            <a:off x="3879218" y="1123818"/>
            <a:ext cx="0" cy="1735439"/>
          </a:xfrm>
          <a:prstGeom prst="line">
            <a:avLst/>
          </a:prstGeom>
          <a:ln w="12700">
            <a:solidFill>
              <a:srgbClr val="6C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1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F2E7303-A498-9037-5504-B7631B1D5FA1}"/>
              </a:ext>
            </a:extLst>
          </p:cNvPr>
          <p:cNvSpPr txBox="1">
            <a:spLocks/>
          </p:cNvSpPr>
          <p:nvPr/>
        </p:nvSpPr>
        <p:spPr>
          <a:xfrm>
            <a:off x="2000323" y="332653"/>
            <a:ext cx="5941894" cy="922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sz="1800" dirty="0"/>
              <a:t>Проектные инициативы регионов, проработанные на Архипелаге 2022 охватывают</a:t>
            </a:r>
            <a:r>
              <a:rPr lang="en-US" sz="1800" dirty="0"/>
              <a:t> </a:t>
            </a:r>
            <a:r>
              <a:rPr lang="ru-RU" sz="1800" dirty="0"/>
              <a:t>несколько направлений технологического стека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C2A21F-EB47-C40F-2080-F8AE0656F875}"/>
              </a:ext>
            </a:extLst>
          </p:cNvPr>
          <p:cNvSpPr txBox="1"/>
          <p:nvPr/>
        </p:nvSpPr>
        <p:spPr>
          <a:xfrm>
            <a:off x="338221" y="1494081"/>
            <a:ext cx="654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Технологический суверенитет</a:t>
            </a:r>
            <a:br>
              <a:rPr lang="ru-RU" sz="1600" b="1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i="1" dirty="0">
                <a:latin typeface="Roboto" panose="02000000000000000000" pitchFamily="2" charset="0"/>
                <a:ea typeface="Roboto" panose="02000000000000000000" pitchFamily="2" charset="0"/>
              </a:rPr>
              <a:t>(Комиссия по направлению «Наука» Госсовета России – ТВК НТП, Совет по стратегическому развитию и национальным проектам)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D3C34B-C126-B985-233E-D85A8BA30C3B}"/>
              </a:ext>
            </a:extLst>
          </p:cNvPr>
          <p:cNvSpPr txBox="1"/>
          <p:nvPr/>
        </p:nvSpPr>
        <p:spPr>
          <a:xfrm>
            <a:off x="3406977" y="5773077"/>
            <a:ext cx="5262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err="1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Инфраструктурно</a:t>
            </a:r>
            <a:r>
              <a:rPr lang="ru-RU" sz="1600" b="1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-сервисный подход</a:t>
            </a:r>
            <a:br>
              <a:rPr lang="ru-RU" sz="1600" b="1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i="1" dirty="0">
                <a:latin typeface="Roboto" panose="02000000000000000000" pitchFamily="2" charset="0"/>
                <a:ea typeface="Roboto" panose="02000000000000000000" pitchFamily="2" charset="0"/>
              </a:rPr>
              <a:t>(Поручение Президента России по итогам заседания </a:t>
            </a:r>
            <a:r>
              <a:rPr lang="ru-RU" sz="1600" i="1" dirty="0" err="1">
                <a:latin typeface="Roboto" panose="02000000000000000000" pitchFamily="2" charset="0"/>
                <a:ea typeface="Roboto" panose="02000000000000000000" pitchFamily="2" charset="0"/>
              </a:rPr>
              <a:t>НабСовета</a:t>
            </a:r>
            <a:r>
              <a:rPr lang="ru-RU" sz="1600" i="1" dirty="0">
                <a:latin typeface="Roboto" panose="02000000000000000000" pitchFamily="2" charset="0"/>
                <a:ea typeface="Roboto" panose="02000000000000000000" pitchFamily="2" charset="0"/>
              </a:rPr>
              <a:t> АСИ 16 декабря 2021 года)</a:t>
            </a:r>
          </a:p>
        </p:txBody>
      </p:sp>
      <p:sp>
        <p:nvSpPr>
          <p:cNvPr id="25" name="Фигура, имеющая форму буквы L 24">
            <a:extLst>
              <a:ext uri="{FF2B5EF4-FFF2-40B4-BE49-F238E27FC236}">
                <a16:creationId xmlns:a16="http://schemas.microsoft.com/office/drawing/2014/main" id="{47CC13DE-3248-761C-C49B-297ADBE13E90}"/>
              </a:ext>
            </a:extLst>
          </p:cNvPr>
          <p:cNvSpPr/>
          <p:nvPr/>
        </p:nvSpPr>
        <p:spPr>
          <a:xfrm rot="5400000">
            <a:off x="605077" y="2280249"/>
            <a:ext cx="1246322" cy="1530425"/>
          </a:xfrm>
          <a:prstGeom prst="corner">
            <a:avLst>
              <a:gd name="adj1" fmla="val 2970"/>
              <a:gd name="adj2" fmla="val 3435"/>
            </a:avLst>
          </a:prstGeom>
          <a:solidFill>
            <a:srgbClr val="A0077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63286-9DDF-C00E-16FD-49EB82D29791}"/>
              </a:ext>
            </a:extLst>
          </p:cNvPr>
          <p:cNvSpPr txBox="1"/>
          <p:nvPr/>
        </p:nvSpPr>
        <p:spPr>
          <a:xfrm>
            <a:off x="491857" y="2747869"/>
            <a:ext cx="194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ru-RU" sz="12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-платформы,</a:t>
            </a:r>
          </a:p>
          <a:p>
            <a:pPr algn="ctr"/>
            <a:r>
              <a:rPr lang="ru-RU" sz="12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электроника и микроэлектроника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0FDD88-9A45-61BB-56D6-E14084394997}"/>
              </a:ext>
            </a:extLst>
          </p:cNvPr>
          <p:cNvSpPr txBox="1"/>
          <p:nvPr/>
        </p:nvSpPr>
        <p:spPr>
          <a:xfrm>
            <a:off x="680583" y="4260473"/>
            <a:ext cx="157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900" b="1">
                <a:solidFill>
                  <a:srgbClr val="3622C1"/>
                </a:solidFill>
                <a:latin typeface="Montserrat" pitchFamily="2" charset="0"/>
              </a:defRPr>
            </a:lvl1pPr>
          </a:lstStyle>
          <a:p>
            <a:r>
              <a:rPr lang="ru-RU" sz="1200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Технологии для здравоохранения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6CE57F-AA53-C414-2A2F-8467CD303DC9}"/>
              </a:ext>
            </a:extLst>
          </p:cNvPr>
          <p:cNvSpPr txBox="1"/>
          <p:nvPr/>
        </p:nvSpPr>
        <p:spPr>
          <a:xfrm>
            <a:off x="810456" y="4689012"/>
            <a:ext cx="1311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</a:rPr>
              <a:t>4 </a:t>
            </a:r>
            <a:b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</a:rPr>
              <a:t>проекта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3A35D0-2B72-E2F7-1608-B9D42CCBCCF7}"/>
              </a:ext>
            </a:extLst>
          </p:cNvPr>
          <p:cNvSpPr txBox="1"/>
          <p:nvPr/>
        </p:nvSpPr>
        <p:spPr>
          <a:xfrm>
            <a:off x="810456" y="3306520"/>
            <a:ext cx="1311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</a:rPr>
              <a:t>проектов</a:t>
            </a:r>
            <a:endParaRPr lang="ru-RU" sz="11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8569DA-26F3-376C-F87E-74B5A9A80423}"/>
              </a:ext>
            </a:extLst>
          </p:cNvPr>
          <p:cNvSpPr txBox="1"/>
          <p:nvPr/>
        </p:nvSpPr>
        <p:spPr>
          <a:xfrm>
            <a:off x="2751316" y="3314214"/>
            <a:ext cx="1311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</a:rPr>
              <a:t>2 </a:t>
            </a:r>
            <a:b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</a:rPr>
              <a:t>проекта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2E4336-526B-91B7-2410-CFE82BDEF2D0}"/>
              </a:ext>
            </a:extLst>
          </p:cNvPr>
          <p:cNvSpPr txBox="1"/>
          <p:nvPr/>
        </p:nvSpPr>
        <p:spPr>
          <a:xfrm>
            <a:off x="2299822" y="2747869"/>
            <a:ext cx="221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Технологии доверенного взаимодействия и распределенные реестры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D3FE94-E17B-8A18-EDB2-7B0B9C669AAD}"/>
              </a:ext>
            </a:extLst>
          </p:cNvPr>
          <p:cNvSpPr txBox="1"/>
          <p:nvPr/>
        </p:nvSpPr>
        <p:spPr>
          <a:xfrm>
            <a:off x="2580647" y="4260473"/>
            <a:ext cx="165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900" b="1">
                <a:solidFill>
                  <a:srgbClr val="3622C1"/>
                </a:solidFill>
                <a:latin typeface="Montserrat" pitchFamily="2" charset="0"/>
              </a:defRPr>
            </a:lvl1pPr>
          </a:lstStyle>
          <a:p>
            <a:r>
              <a:rPr lang="ru-RU" sz="1200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Новая энергетика, </a:t>
            </a:r>
            <a:r>
              <a:rPr lang="ru-RU" sz="1200" dirty="0" err="1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экотехнологии</a:t>
            </a:r>
            <a:endParaRPr lang="ru-RU" sz="1200" dirty="0">
              <a:solidFill>
                <a:srgbClr val="A0077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BFC410-1815-6B7F-39DF-351B2F34758A}"/>
              </a:ext>
            </a:extLst>
          </p:cNvPr>
          <p:cNvSpPr txBox="1"/>
          <p:nvPr/>
        </p:nvSpPr>
        <p:spPr>
          <a:xfrm>
            <a:off x="2751316" y="4689012"/>
            <a:ext cx="1311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b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</a:rPr>
              <a:t>проекта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2A0A46-B60F-2ED8-23AB-5152E8DA4798}"/>
              </a:ext>
            </a:extLst>
          </p:cNvPr>
          <p:cNvSpPr txBox="1"/>
          <p:nvPr/>
        </p:nvSpPr>
        <p:spPr>
          <a:xfrm>
            <a:off x="4512791" y="2840202"/>
            <a:ext cx="194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900" b="1">
                <a:solidFill>
                  <a:srgbClr val="3622C1"/>
                </a:solidFill>
                <a:latin typeface="Montserrat" pitchFamily="2" charset="0"/>
              </a:defRPr>
            </a:lvl1pPr>
          </a:lstStyle>
          <a:p>
            <a:r>
              <a:rPr lang="ru-RU" sz="1200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Новые промышленные технологии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5CE01F-8DB2-8E19-A92A-D32C10F239EC}"/>
              </a:ext>
            </a:extLst>
          </p:cNvPr>
          <p:cNvSpPr txBox="1"/>
          <p:nvPr/>
        </p:nvSpPr>
        <p:spPr>
          <a:xfrm>
            <a:off x="4831390" y="3314214"/>
            <a:ext cx="1311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b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</a:rPr>
              <a:t>проекта</a:t>
            </a:r>
          </a:p>
        </p:txBody>
      </p:sp>
      <p:sp>
        <p:nvSpPr>
          <p:cNvPr id="41" name="Фигура, имеющая форму буквы L 40">
            <a:extLst>
              <a:ext uri="{FF2B5EF4-FFF2-40B4-BE49-F238E27FC236}">
                <a16:creationId xmlns:a16="http://schemas.microsoft.com/office/drawing/2014/main" id="{C2C72537-5159-4F75-D384-EF5FCF9620EB}"/>
              </a:ext>
            </a:extLst>
          </p:cNvPr>
          <p:cNvSpPr/>
          <p:nvPr/>
        </p:nvSpPr>
        <p:spPr>
          <a:xfrm rot="16200000">
            <a:off x="7136174" y="4342350"/>
            <a:ext cx="1246322" cy="1530425"/>
          </a:xfrm>
          <a:prstGeom prst="corner">
            <a:avLst>
              <a:gd name="adj1" fmla="val 2970"/>
              <a:gd name="adj2" fmla="val 3435"/>
            </a:avLst>
          </a:prstGeom>
          <a:solidFill>
            <a:srgbClr val="A0077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A21D73-BD6C-2435-3DC1-063A8A3F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2314-8CFE-4C0D-ACD5-26B303A3D6F0}" type="slidenum">
              <a:rPr lang="ru-RU" sz="1600" smtClean="0"/>
              <a:t>4</a:t>
            </a:fld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F1BED-615E-431D-BBEC-8287C352CF9D}"/>
              </a:ext>
            </a:extLst>
          </p:cNvPr>
          <p:cNvSpPr txBox="1"/>
          <p:nvPr/>
        </p:nvSpPr>
        <p:spPr>
          <a:xfrm>
            <a:off x="4512791" y="4352806"/>
            <a:ext cx="1948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Машиностроение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891E9-F110-36AF-B446-2000D3385DAF}"/>
              </a:ext>
            </a:extLst>
          </p:cNvPr>
          <p:cNvSpPr txBox="1"/>
          <p:nvPr/>
        </p:nvSpPr>
        <p:spPr>
          <a:xfrm>
            <a:off x="4831390" y="4681318"/>
            <a:ext cx="1311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</a:rPr>
              <a:t>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23201-28EB-41EE-887C-2B1E3FD5FE90}"/>
              </a:ext>
            </a:extLst>
          </p:cNvPr>
          <p:cNvSpPr txBox="1"/>
          <p:nvPr/>
        </p:nvSpPr>
        <p:spPr>
          <a:xfrm>
            <a:off x="6512673" y="4352806"/>
            <a:ext cx="1948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Новые материалы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57689-DC02-53F9-E1B7-52D6615BF5AD}"/>
              </a:ext>
            </a:extLst>
          </p:cNvPr>
          <p:cNvSpPr txBox="1"/>
          <p:nvPr/>
        </p:nvSpPr>
        <p:spPr>
          <a:xfrm>
            <a:off x="6831272" y="4681318"/>
            <a:ext cx="1311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</a:rPr>
              <a:t>проект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09FED-99B6-21C3-53F3-DE754B6916BC}"/>
              </a:ext>
            </a:extLst>
          </p:cNvPr>
          <p:cNvSpPr txBox="1"/>
          <p:nvPr/>
        </p:nvSpPr>
        <p:spPr>
          <a:xfrm>
            <a:off x="6566082" y="2840202"/>
            <a:ext cx="184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900" b="1">
                <a:solidFill>
                  <a:srgbClr val="3622C1"/>
                </a:solidFill>
                <a:latin typeface="Montserrat" pitchFamily="2" charset="0"/>
              </a:defRPr>
            </a:lvl1pPr>
          </a:lstStyle>
          <a:p>
            <a:r>
              <a:rPr lang="en-US" sz="1200" dirty="0" err="1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</a:t>
            </a:r>
            <a:r>
              <a:rPr lang="ru-RU" sz="1200" dirty="0" err="1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иотехнологии</a:t>
            </a:r>
            <a:r>
              <a:rPr lang="ru-RU" sz="1200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 фармацевтика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834374-062E-A0C3-4DBB-47B1534FBCF3}"/>
              </a:ext>
            </a:extLst>
          </p:cNvPr>
          <p:cNvSpPr txBox="1"/>
          <p:nvPr/>
        </p:nvSpPr>
        <p:spPr>
          <a:xfrm>
            <a:off x="7009657" y="3306520"/>
            <a:ext cx="954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</a:rPr>
              <a:t>5 </a:t>
            </a:r>
            <a:br>
              <a:rPr lang="ru-RU" sz="11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</a:rPr>
              <a:t>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78285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F2E7303-A498-9037-5504-B7631B1D5FA1}"/>
              </a:ext>
            </a:extLst>
          </p:cNvPr>
          <p:cNvSpPr txBox="1">
            <a:spLocks/>
          </p:cNvSpPr>
          <p:nvPr/>
        </p:nvSpPr>
        <p:spPr>
          <a:xfrm>
            <a:off x="1931910" y="309092"/>
            <a:ext cx="5198233" cy="82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sz="1800" dirty="0"/>
              <a:t>Определены пилотные территории </a:t>
            </a:r>
            <a:br>
              <a:rPr lang="ru-RU" sz="1800" dirty="0"/>
            </a:br>
            <a:r>
              <a:rPr lang="ru-RU" sz="1800" dirty="0"/>
              <a:t>с проектными инициативами </a:t>
            </a:r>
            <a:br>
              <a:rPr lang="ru-RU" sz="1800" dirty="0"/>
            </a:br>
            <a:endParaRPr lang="ru-RU" sz="18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D57E0-97F8-6E1D-2A6B-6CA3C809F203}"/>
              </a:ext>
            </a:extLst>
          </p:cNvPr>
          <p:cNvSpPr txBox="1"/>
          <p:nvPr/>
        </p:nvSpPr>
        <p:spPr>
          <a:xfrm>
            <a:off x="4780533" y="1478837"/>
            <a:ext cx="3963441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spcBef>
                <a:spcPts val="300"/>
              </a:spcBef>
            </a:pPr>
            <a:r>
              <a:rPr lang="ru-RU" sz="12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Предмет оценки проектных инициатив:</a:t>
            </a:r>
          </a:p>
          <a:p>
            <a:pPr marL="285750" indent="-285750" fontAlgn="ctr">
              <a:spcBef>
                <a:spcPts val="300"/>
              </a:spcBef>
              <a:buClr>
                <a:srgbClr val="A00778"/>
              </a:buClr>
              <a:buFont typeface=".Lucida Grande UI Regular"/>
              <a:buChar char="►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Опора на доступные научные компетенции</a:t>
            </a:r>
          </a:p>
          <a:p>
            <a:pPr marL="285750" indent="-285750" fontAlgn="ctr">
              <a:spcBef>
                <a:spcPts val="300"/>
              </a:spcBef>
              <a:buClr>
                <a:srgbClr val="A00778"/>
              </a:buClr>
              <a:buFont typeface=".Lucida Grande UI Regular"/>
              <a:buChar char="►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Фокус на развитие конкретного технологического ядра</a:t>
            </a:r>
          </a:p>
          <a:p>
            <a:pPr marL="285750" indent="-285750" fontAlgn="ctr">
              <a:spcBef>
                <a:spcPts val="300"/>
              </a:spcBef>
              <a:buClr>
                <a:srgbClr val="A00778"/>
              </a:buClr>
              <a:buFont typeface=".Lucida Grande UI Regular"/>
              <a:buChar char="►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Фокус на конкретный элемент национально значимой производственной цепочки, </a:t>
            </a:r>
            <a:b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который размещается в регионе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1C387-7E01-AB1A-2F36-7BCA9807E6AB}"/>
              </a:ext>
            </a:extLst>
          </p:cNvPr>
          <p:cNvSpPr txBox="1"/>
          <p:nvPr/>
        </p:nvSpPr>
        <p:spPr>
          <a:xfrm>
            <a:off x="400026" y="3052538"/>
            <a:ext cx="8373860" cy="361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2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Топ проектных инициатив (по результатам оценки)</a:t>
            </a:r>
          </a:p>
          <a:p>
            <a:pPr marL="342900" indent="-342900">
              <a:spcBef>
                <a:spcPts val="400"/>
              </a:spcBef>
              <a:buClr>
                <a:srgbClr val="A00778"/>
              </a:buClr>
              <a:buFont typeface="+mj-lt"/>
              <a:buAutoNum type="arabicPeriod"/>
            </a:pPr>
            <a:r>
              <a:rPr lang="ru-RU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Фармкластер</a:t>
            </a: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2.0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(Калужская область)</a:t>
            </a:r>
          </a:p>
          <a:p>
            <a:pPr marL="342900" indent="-342900">
              <a:spcBef>
                <a:spcPts val="400"/>
              </a:spcBef>
              <a:buClr>
                <a:srgbClr val="A00778"/>
              </a:buClr>
              <a:buFont typeface="+mj-lt"/>
              <a:buAutoNum type="arabicPeriod"/>
            </a:pP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 технологическому суверенитету через синергию ВЕКТОР+СКИФ и развитие инфраструктуры наукограда Кольцово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(Новосибирская область)</a:t>
            </a:r>
          </a:p>
          <a:p>
            <a:pPr marL="342900" indent="-342900">
              <a:spcBef>
                <a:spcPts val="400"/>
              </a:spcBef>
              <a:buClr>
                <a:srgbClr val="A00778"/>
              </a:buClr>
              <a:buFont typeface="+mj-lt"/>
              <a:buAutoNum type="arabicPeriod"/>
            </a:pP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Реализация концепции Сетевого университета фундаментальных наук и технологий на примере совместной пилотной образовательной программы НИЯУ МИФИ и научно-образовательного парка ФИАН, Троицк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(г. Москва)</a:t>
            </a:r>
          </a:p>
          <a:p>
            <a:pPr marL="342900" indent="-342900">
              <a:spcBef>
                <a:spcPts val="400"/>
              </a:spcBef>
              <a:buClr>
                <a:srgbClr val="A00778"/>
              </a:buClr>
              <a:buFont typeface="+mj-lt"/>
              <a:buAutoNum type="arabicPeriod"/>
            </a:pP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Центр инжиниринга с опытным полигоном Восточного водородного кластера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(Сахалинская область)</a:t>
            </a:r>
          </a:p>
          <a:p>
            <a:pPr marL="342900" indent="-342900">
              <a:spcBef>
                <a:spcPts val="400"/>
              </a:spcBef>
              <a:buClr>
                <a:srgbClr val="A00778"/>
              </a:buClr>
              <a:buFont typeface="+mj-lt"/>
              <a:buAutoNum type="arabicPeriod"/>
            </a:pPr>
            <a:r>
              <a:rPr lang="ru-RU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Промбиотех</a:t>
            </a: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Развитие отечественной биотехнологической промышленности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(Новосибирская область)</a:t>
            </a:r>
          </a:p>
          <a:p>
            <a:pPr marL="342900" indent="-342900">
              <a:spcBef>
                <a:spcPts val="400"/>
              </a:spcBef>
              <a:buClr>
                <a:srgbClr val="A00778"/>
              </a:buClr>
              <a:buFont typeface="+mj-lt"/>
              <a:buAutoNum type="arabicPeriod"/>
            </a:pP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Обеспечение энергетической и инфраструктурной безопасности за счет технологий фотоники: </a:t>
            </a:r>
            <a:b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от безопасности к новым рынкам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(Пермский край)</a:t>
            </a:r>
          </a:p>
          <a:p>
            <a:pPr marL="342900" indent="-342900">
              <a:spcBef>
                <a:spcPts val="400"/>
              </a:spcBef>
              <a:buClr>
                <a:srgbClr val="A00778"/>
              </a:buClr>
              <a:buFont typeface="+mj-lt"/>
              <a:buAutoNum type="arabicPeriod"/>
            </a:pP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Ядерные технологии для сбережения и здоровья нации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(Ульяновская область)</a:t>
            </a:r>
          </a:p>
          <a:p>
            <a:pPr marL="342900" indent="-342900">
              <a:spcBef>
                <a:spcPts val="400"/>
              </a:spcBef>
              <a:buClr>
                <a:srgbClr val="A00778"/>
              </a:buClr>
              <a:buFont typeface="+mj-lt"/>
              <a:buAutoNum type="arabicPeriod"/>
            </a:pP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Технополис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Дубна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(Московская область)</a:t>
            </a:r>
          </a:p>
          <a:p>
            <a:pPr marL="342900" indent="-342900">
              <a:spcBef>
                <a:spcPts val="400"/>
              </a:spcBef>
              <a:buClr>
                <a:srgbClr val="A00778"/>
              </a:buClr>
              <a:buFont typeface="+mj-lt"/>
              <a:buAutoNum type="arabicPeriod"/>
            </a:pP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Доверенный центр управления добычей полезных ископаемых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(Республика Саха (Якутия))</a:t>
            </a:r>
          </a:p>
          <a:p>
            <a:pPr marL="342900" indent="-342900">
              <a:spcBef>
                <a:spcPts val="400"/>
              </a:spcBef>
              <a:buClr>
                <a:srgbClr val="A00778"/>
              </a:buClr>
              <a:buFont typeface="+mj-lt"/>
              <a:buAutoNum type="arabicPeriod"/>
            </a:pPr>
            <a:r>
              <a:rPr lang="ru-RU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Международный центр сохранения исторической достоверности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(г. Севастополь)</a:t>
            </a:r>
          </a:p>
          <a:p>
            <a:pPr marL="342900" indent="-342900">
              <a:spcBef>
                <a:spcPts val="400"/>
              </a:spcBef>
              <a:buClr>
                <a:srgbClr val="A00778"/>
              </a:buClr>
              <a:buFont typeface="+mj-lt"/>
              <a:buAutoNum type="arabicPeriod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Создание индустрии отечественных технических средств реабилитации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(Новгородская область)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6B39D-387A-7340-1028-98DF74B4E309}"/>
              </a:ext>
            </a:extLst>
          </p:cNvPr>
          <p:cNvSpPr txBox="1"/>
          <p:nvPr/>
        </p:nvSpPr>
        <p:spPr>
          <a:xfrm>
            <a:off x="237068" y="1478837"/>
            <a:ext cx="13113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</a:t>
            </a:r>
            <a:r>
              <a:rPr lang="ru-RU" sz="11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ru-RU" sz="1100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400" i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эксперта</a:t>
            </a:r>
            <a:endParaRPr lang="ru-RU" sz="1100" i="1" dirty="0">
              <a:solidFill>
                <a:srgbClr val="A0077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D1196-7D12-C94C-D658-21A2FFFEC38A}"/>
              </a:ext>
            </a:extLst>
          </p:cNvPr>
          <p:cNvSpPr txBox="1"/>
          <p:nvPr/>
        </p:nvSpPr>
        <p:spPr>
          <a:xfrm>
            <a:off x="1349103" y="1478837"/>
            <a:ext cx="322289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0"/>
              </a:lnSpc>
              <a:spcBef>
                <a:spcPts val="600"/>
              </a:spcBef>
              <a:spcAft>
                <a:spcPts val="600"/>
              </a:spcAft>
              <a:buClr>
                <a:srgbClr val="A00778"/>
              </a:buClr>
              <a:buSzPts val="1500"/>
            </a:pP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приняли участие в оценке проектов из числа членов Комиссии по направлению</a:t>
            </a:r>
            <a:b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</a:b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«Наука» Государственного совета Российской Федерации и экспертов </a:t>
            </a:r>
            <a:r>
              <a:rPr lang="en-US" sz="1200" i="1" dirty="0" err="1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А</a:t>
            </a:r>
            <a:r>
              <a:rPr lang="ru-RU" sz="1200" i="1" dirty="0" err="1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рхипелага</a:t>
            </a: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2022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BFDFB6A-1401-2E18-A761-0F5D2921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2314-8CFE-4C0D-ACD5-26B303A3D6F0}" type="slidenum">
              <a:rPr lang="ru-RU" sz="1600" smtClean="0"/>
              <a:t>5</a:t>
            </a:fld>
            <a:endParaRPr lang="ru-RU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A5D0A-82F5-275A-AACE-6C715E009676}"/>
              </a:ext>
            </a:extLst>
          </p:cNvPr>
          <p:cNvSpPr txBox="1"/>
          <p:nvPr/>
        </p:nvSpPr>
        <p:spPr>
          <a:xfrm>
            <a:off x="1931910" y="822904"/>
            <a:ext cx="6095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(по итогам оценки с участием членов Комиссии по направлению «Наука» Госсовета РФ и экспертов Архипелага 2022)</a:t>
            </a:r>
          </a:p>
        </p:txBody>
      </p:sp>
    </p:spTree>
    <p:extLst>
      <p:ext uri="{BB962C8B-B14F-4D97-AF65-F5344CB8AC3E}">
        <p14:creationId xmlns:p14="http://schemas.microsoft.com/office/powerpoint/2010/main" val="52737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F7B10-9661-49E7-8699-55D47239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888" y="1025827"/>
            <a:ext cx="4368112" cy="12988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A00778"/>
                </a:solidFill>
              </a:rPr>
              <a:t>5 форматов мобилизации научно-технологического потенциала</a:t>
            </a:r>
            <a:br>
              <a:rPr lang="ru-RU" sz="1800" dirty="0">
                <a:solidFill>
                  <a:srgbClr val="A00778"/>
                </a:solidFill>
              </a:rPr>
            </a:br>
            <a:r>
              <a:rPr lang="ru-RU" sz="1800" b="0" dirty="0">
                <a:solidFill>
                  <a:srgbClr val="A00778"/>
                </a:solidFill>
              </a:rPr>
              <a:t>(по итогам трека команд развития регионов Архипелага 2022)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C609E6-7390-0A77-308F-80AD0514A0C7}"/>
              </a:ext>
            </a:extLst>
          </p:cNvPr>
          <p:cNvSpPr/>
          <p:nvPr/>
        </p:nvSpPr>
        <p:spPr>
          <a:xfrm>
            <a:off x="4775888" y="2345620"/>
            <a:ext cx="392476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spcAft>
                <a:spcPts val="200"/>
              </a:spcAft>
              <a:buClr>
                <a:srgbClr val="A00778"/>
              </a:buClr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«Достройка» второго научного ядра и окружение его технологическим поясом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Clr>
                <a:srgbClr val="A00778"/>
              </a:buClr>
              <a:buFontTx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Создание полигона для отработки технологий и доступа к научным компетенциям через консорциумы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Clr>
                <a:srgbClr val="A00778"/>
              </a:buClr>
              <a:buFontTx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Фокусировка существующих технологических компетенций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на развитие критической инфраструктуры индустрии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Clr>
                <a:srgbClr val="A00778"/>
              </a:buClr>
              <a:buFontTx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«Достройка» технологического ядра под новую индустрию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Clr>
                <a:srgbClr val="A00778"/>
              </a:buClr>
              <a:buFontTx/>
              <a:buAutoNum type="arabicPeriod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Замыкание производственной цепочки критическим недостающим элементом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320B61-E912-A7F1-3DF7-CF4F5CDFF723}"/>
              </a:ext>
            </a:extLst>
          </p:cNvPr>
          <p:cNvSpPr/>
          <p:nvPr/>
        </p:nvSpPr>
        <p:spPr>
          <a:xfrm>
            <a:off x="171005" y="1025827"/>
            <a:ext cx="4041766" cy="45807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525" algn="ctr">
              <a:lnSpc>
                <a:spcPts val="2220"/>
              </a:lnSpc>
              <a:spcBef>
                <a:spcPts val="1000"/>
              </a:spcBef>
            </a:pP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Трек команд развития регионов показал, что:</a:t>
            </a:r>
          </a:p>
          <a:p>
            <a:pPr marL="285750" indent="-233363" fontAlgn="ctr">
              <a:lnSpc>
                <a:spcPts val="2220"/>
              </a:lnSpc>
              <a:spcBef>
                <a:spcPts val="1000"/>
              </a:spcBef>
              <a:buClr>
                <a:schemeClr val="bg1"/>
              </a:buClr>
              <a:buFont typeface=".Lucida Grande UI Regular"/>
              <a:buChar char="►"/>
            </a:pP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Важны не только «валовые цифры концентрации научно-технологического потенциала», но и способность его мобилизовать для развития конкретных элементов производственных цепочек</a:t>
            </a:r>
          </a:p>
          <a:p>
            <a:pPr marL="285750" indent="-233363" fontAlgn="ctr">
              <a:lnSpc>
                <a:spcPts val="2220"/>
              </a:lnSpc>
              <a:spcBef>
                <a:spcPts val="1000"/>
              </a:spcBef>
              <a:buClr>
                <a:schemeClr val="bg1"/>
              </a:buClr>
              <a:buFont typeface=".Lucida Grande UI Regular"/>
              <a:buChar char="►"/>
            </a:pP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Мобилизация потенциала может быть реализована как минимум в пяти форматах, каждый из которых создает спрос на экосистемную поддержку, компетенции компаний-лидеров НТИ и </a:t>
            </a:r>
            <a:b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Центров компетенций НТИ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996A59-304A-669E-BA94-8CA4FD63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2314-8CFE-4C0D-ACD5-26B303A3D6F0}" type="slidenum">
              <a:rPr lang="ru-RU" sz="1600" smtClean="0"/>
              <a:t>6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50142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id="{592A099D-6E3A-0E3B-AD3A-7AF32D8764CF}"/>
              </a:ext>
            </a:extLst>
          </p:cNvPr>
          <p:cNvSpPr/>
          <p:nvPr/>
        </p:nvSpPr>
        <p:spPr>
          <a:xfrm>
            <a:off x="5773191" y="5143919"/>
            <a:ext cx="2064605" cy="323165"/>
          </a:xfrm>
          <a:prstGeom prst="rect">
            <a:avLst/>
          </a:prstGeom>
          <a:solidFill>
            <a:srgbClr val="A00778">
              <a:alpha val="2588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Запрос к НТИ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id="{82BE9CEE-79F5-2BA8-7C5A-66E4CDFCD102}"/>
              </a:ext>
            </a:extLst>
          </p:cNvPr>
          <p:cNvSpPr/>
          <p:nvPr/>
        </p:nvSpPr>
        <p:spPr>
          <a:xfrm>
            <a:off x="456961" y="5629427"/>
            <a:ext cx="390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Roboto" panose="02000000000000000000" pitchFamily="2" charset="0"/>
                <a:ea typeface="Roboto" panose="02000000000000000000" pitchFamily="2" charset="0"/>
              </a:rPr>
              <a:t>Пример: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Кольцово</a:t>
            </a:r>
            <a:endParaRPr lang="ru-RU" sz="2000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3" name="Google Shape;628;p19">
            <a:extLst>
              <a:ext uri="{FF2B5EF4-FFF2-40B4-BE49-F238E27FC236}">
                <a16:creationId xmlns:a16="http://schemas.microsoft.com/office/drawing/2014/main" id="{EFBC5C98-3F73-6F07-4335-E9F0225B75C9}"/>
              </a:ext>
            </a:extLst>
          </p:cNvPr>
          <p:cNvSpPr/>
          <p:nvPr/>
        </p:nvSpPr>
        <p:spPr>
          <a:xfrm>
            <a:off x="4735609" y="5482473"/>
            <a:ext cx="4139768" cy="940159"/>
          </a:xfrm>
          <a:prstGeom prst="roundRect">
            <a:avLst>
              <a:gd name="adj" fmla="val 7793"/>
            </a:avLst>
          </a:prstGeom>
          <a:noFill/>
          <a:ln w="12700" cap="flat" cmpd="sng">
            <a:solidFill>
              <a:srgbClr val="6C0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Инициатива «СКИФ-НТИ» по созданию </a:t>
            </a:r>
            <a:b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пояса технологических компаний НТИ «вокруг» </a:t>
            </a: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</a:rPr>
              <a:t>СКИФа</a:t>
            </a:r>
            <a:endParaRPr lang="ru-RU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id="{98367878-6933-8396-876B-2666EBD8FCD5}"/>
              </a:ext>
            </a:extLst>
          </p:cNvPr>
          <p:cNvSpPr/>
          <p:nvPr/>
        </p:nvSpPr>
        <p:spPr>
          <a:xfrm>
            <a:off x="350687" y="1325815"/>
            <a:ext cx="42615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«Достройка» второго научного ядра и окружение его технологическим поясом</a:t>
            </a:r>
          </a:p>
        </p:txBody>
      </p:sp>
      <p:grpSp>
        <p:nvGrpSpPr>
          <p:cNvPr id="205" name="Группа 204">
            <a:extLst>
              <a:ext uri="{FF2B5EF4-FFF2-40B4-BE49-F238E27FC236}">
                <a16:creationId xmlns:a16="http://schemas.microsoft.com/office/drawing/2014/main" id="{6E41208E-49A3-51A6-D459-669823E206F4}"/>
              </a:ext>
            </a:extLst>
          </p:cNvPr>
          <p:cNvGrpSpPr/>
          <p:nvPr/>
        </p:nvGrpSpPr>
        <p:grpSpPr>
          <a:xfrm>
            <a:off x="588010" y="2352239"/>
            <a:ext cx="3549810" cy="3124751"/>
            <a:chOff x="229435" y="2755699"/>
            <a:chExt cx="2740105" cy="2412000"/>
          </a:xfrm>
        </p:grpSpPr>
        <p:sp>
          <p:nvSpPr>
            <p:cNvPr id="206" name="Овал 205">
              <a:extLst>
                <a:ext uri="{FF2B5EF4-FFF2-40B4-BE49-F238E27FC236}">
                  <a16:creationId xmlns:a16="http://schemas.microsoft.com/office/drawing/2014/main" id="{F9B64993-6231-393A-5839-166144163900}"/>
                </a:ext>
              </a:extLst>
            </p:cNvPr>
            <p:cNvSpPr/>
            <p:nvPr/>
          </p:nvSpPr>
          <p:spPr>
            <a:xfrm>
              <a:off x="484979" y="2755699"/>
              <a:ext cx="2412000" cy="2412000"/>
            </a:xfrm>
            <a:prstGeom prst="ellipse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7" name="Овал 206">
              <a:extLst>
                <a:ext uri="{FF2B5EF4-FFF2-40B4-BE49-F238E27FC236}">
                  <a16:creationId xmlns:a16="http://schemas.microsoft.com/office/drawing/2014/main" id="{9D430600-91F1-836D-0532-F6EE8C09CE9D}"/>
                </a:ext>
              </a:extLst>
            </p:cNvPr>
            <p:cNvSpPr/>
            <p:nvPr/>
          </p:nvSpPr>
          <p:spPr>
            <a:xfrm>
              <a:off x="1088472" y="3661745"/>
              <a:ext cx="666923" cy="666923"/>
            </a:xfrm>
            <a:prstGeom prst="ellipse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8" name="Овал 207">
              <a:extLst>
                <a:ext uri="{FF2B5EF4-FFF2-40B4-BE49-F238E27FC236}">
                  <a16:creationId xmlns:a16="http://schemas.microsoft.com/office/drawing/2014/main" id="{DC74B901-765E-8DE2-E194-2ED1CB8D0663}"/>
                </a:ext>
              </a:extLst>
            </p:cNvPr>
            <p:cNvSpPr/>
            <p:nvPr/>
          </p:nvSpPr>
          <p:spPr>
            <a:xfrm>
              <a:off x="1684436" y="3657196"/>
              <a:ext cx="666923" cy="666923"/>
            </a:xfrm>
            <a:prstGeom prst="ellipse">
              <a:avLst/>
            </a:prstGeom>
            <a:noFill/>
            <a:ln>
              <a:solidFill>
                <a:srgbClr val="6C0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9" name="Прямоугольник 208">
              <a:extLst>
                <a:ext uri="{FF2B5EF4-FFF2-40B4-BE49-F238E27FC236}">
                  <a16:creationId xmlns:a16="http://schemas.microsoft.com/office/drawing/2014/main" id="{0EA7D9AA-9763-7E50-40DF-48C8BE5EF9C1}"/>
                </a:ext>
              </a:extLst>
            </p:cNvPr>
            <p:cNvSpPr/>
            <p:nvPr/>
          </p:nvSpPr>
          <p:spPr>
            <a:xfrm>
              <a:off x="420263" y="3856994"/>
              <a:ext cx="2549277" cy="28508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i="1" dirty="0">
                  <a:latin typeface="Roboto" panose="02000000000000000000" pitchFamily="2" charset="0"/>
                  <a:ea typeface="Roboto" panose="02000000000000000000" pitchFamily="2" charset="0"/>
                </a:rPr>
                <a:t>Вектор   СКИФ</a:t>
              </a:r>
              <a:endParaRPr lang="ru-RU" b="1" i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0" name="Овал 209">
              <a:extLst>
                <a:ext uri="{FF2B5EF4-FFF2-40B4-BE49-F238E27FC236}">
                  <a16:creationId xmlns:a16="http://schemas.microsoft.com/office/drawing/2014/main" id="{B29DAB87-DDFD-83D0-ADB6-8C60CAD15921}"/>
                </a:ext>
              </a:extLst>
            </p:cNvPr>
            <p:cNvSpPr/>
            <p:nvPr/>
          </p:nvSpPr>
          <p:spPr>
            <a:xfrm>
              <a:off x="1398581" y="3446238"/>
              <a:ext cx="149226" cy="142155"/>
            </a:xfrm>
            <a:prstGeom prst="ellipse">
              <a:avLst/>
            </a:prstGeom>
            <a:solidFill>
              <a:srgbClr val="6C0050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1" name="Овал 210">
              <a:extLst>
                <a:ext uri="{FF2B5EF4-FFF2-40B4-BE49-F238E27FC236}">
                  <a16:creationId xmlns:a16="http://schemas.microsoft.com/office/drawing/2014/main" id="{26C8600B-9E4A-2EE7-BCE9-19EFA1139E7A}"/>
                </a:ext>
              </a:extLst>
            </p:cNvPr>
            <p:cNvSpPr/>
            <p:nvPr/>
          </p:nvSpPr>
          <p:spPr>
            <a:xfrm>
              <a:off x="1141847" y="3486197"/>
              <a:ext cx="149226" cy="142155"/>
            </a:xfrm>
            <a:prstGeom prst="ellipse">
              <a:avLst/>
            </a:prstGeom>
            <a:solidFill>
              <a:srgbClr val="6C0050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2" name="Овал 211">
              <a:extLst>
                <a:ext uri="{FF2B5EF4-FFF2-40B4-BE49-F238E27FC236}">
                  <a16:creationId xmlns:a16="http://schemas.microsoft.com/office/drawing/2014/main" id="{D12EF07C-26F8-1181-DB04-44EF19AF9DF7}"/>
                </a:ext>
              </a:extLst>
            </p:cNvPr>
            <p:cNvSpPr/>
            <p:nvPr/>
          </p:nvSpPr>
          <p:spPr>
            <a:xfrm>
              <a:off x="939246" y="3656473"/>
              <a:ext cx="149226" cy="142155"/>
            </a:xfrm>
            <a:prstGeom prst="ellipse">
              <a:avLst/>
            </a:prstGeom>
            <a:solidFill>
              <a:srgbClr val="6C0050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3" name="Овал 212">
              <a:extLst>
                <a:ext uri="{FF2B5EF4-FFF2-40B4-BE49-F238E27FC236}">
                  <a16:creationId xmlns:a16="http://schemas.microsoft.com/office/drawing/2014/main" id="{FF8AD62F-993D-FBBE-79D9-217B9B411852}"/>
                </a:ext>
              </a:extLst>
            </p:cNvPr>
            <p:cNvSpPr/>
            <p:nvPr/>
          </p:nvSpPr>
          <p:spPr>
            <a:xfrm>
              <a:off x="864633" y="3885437"/>
              <a:ext cx="149226" cy="142155"/>
            </a:xfrm>
            <a:prstGeom prst="ellipse">
              <a:avLst/>
            </a:prstGeom>
            <a:solidFill>
              <a:srgbClr val="6C0050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4" name="Овал 213">
              <a:extLst>
                <a:ext uri="{FF2B5EF4-FFF2-40B4-BE49-F238E27FC236}">
                  <a16:creationId xmlns:a16="http://schemas.microsoft.com/office/drawing/2014/main" id="{8B489DC3-641B-8112-28A2-D968CCE74D62}"/>
                </a:ext>
              </a:extLst>
            </p:cNvPr>
            <p:cNvSpPr/>
            <p:nvPr/>
          </p:nvSpPr>
          <p:spPr>
            <a:xfrm>
              <a:off x="891106" y="4135216"/>
              <a:ext cx="149226" cy="142155"/>
            </a:xfrm>
            <a:prstGeom prst="ellipse">
              <a:avLst/>
            </a:prstGeom>
            <a:solidFill>
              <a:srgbClr val="6C0050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5" name="Овал 214">
              <a:extLst>
                <a:ext uri="{FF2B5EF4-FFF2-40B4-BE49-F238E27FC236}">
                  <a16:creationId xmlns:a16="http://schemas.microsoft.com/office/drawing/2014/main" id="{4EF933CC-DBE3-7F9C-24BA-731729A9E6A8}"/>
                </a:ext>
              </a:extLst>
            </p:cNvPr>
            <p:cNvSpPr/>
            <p:nvPr/>
          </p:nvSpPr>
          <p:spPr>
            <a:xfrm>
              <a:off x="1874714" y="3446238"/>
              <a:ext cx="149226" cy="1421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C0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6" name="Овал 215">
              <a:extLst>
                <a:ext uri="{FF2B5EF4-FFF2-40B4-BE49-F238E27FC236}">
                  <a16:creationId xmlns:a16="http://schemas.microsoft.com/office/drawing/2014/main" id="{21698C62-7782-70E1-7BB7-55D0B3274AD3}"/>
                </a:ext>
              </a:extLst>
            </p:cNvPr>
            <p:cNvSpPr/>
            <p:nvPr/>
          </p:nvSpPr>
          <p:spPr>
            <a:xfrm>
              <a:off x="2138002" y="3486196"/>
              <a:ext cx="149226" cy="1421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C0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7" name="Овал 216">
              <a:extLst>
                <a:ext uri="{FF2B5EF4-FFF2-40B4-BE49-F238E27FC236}">
                  <a16:creationId xmlns:a16="http://schemas.microsoft.com/office/drawing/2014/main" id="{E2623EE6-270C-7067-7C68-7B903C281DD0}"/>
                </a:ext>
              </a:extLst>
            </p:cNvPr>
            <p:cNvSpPr/>
            <p:nvPr/>
          </p:nvSpPr>
          <p:spPr>
            <a:xfrm>
              <a:off x="2335046" y="3657396"/>
              <a:ext cx="149226" cy="1421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C0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8" name="Овал 217">
              <a:extLst>
                <a:ext uri="{FF2B5EF4-FFF2-40B4-BE49-F238E27FC236}">
                  <a16:creationId xmlns:a16="http://schemas.microsoft.com/office/drawing/2014/main" id="{5A738918-C0B1-B1D0-7BEC-51396B1C5A48}"/>
                </a:ext>
              </a:extLst>
            </p:cNvPr>
            <p:cNvSpPr/>
            <p:nvPr/>
          </p:nvSpPr>
          <p:spPr>
            <a:xfrm>
              <a:off x="2422359" y="3885436"/>
              <a:ext cx="149226" cy="1421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C0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9" name="Овал 218">
              <a:extLst>
                <a:ext uri="{FF2B5EF4-FFF2-40B4-BE49-F238E27FC236}">
                  <a16:creationId xmlns:a16="http://schemas.microsoft.com/office/drawing/2014/main" id="{EF8641BC-D9D7-0203-772E-28669D5F44BF}"/>
                </a:ext>
              </a:extLst>
            </p:cNvPr>
            <p:cNvSpPr/>
            <p:nvPr/>
          </p:nvSpPr>
          <p:spPr>
            <a:xfrm>
              <a:off x="2368816" y="4135216"/>
              <a:ext cx="149226" cy="1421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C0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0" name="Прямоугольник 219">
              <a:extLst>
                <a:ext uri="{FF2B5EF4-FFF2-40B4-BE49-F238E27FC236}">
                  <a16:creationId xmlns:a16="http://schemas.microsoft.com/office/drawing/2014/main" id="{4007D1F5-FB10-F4B1-D858-566B2D686FC9}"/>
                </a:ext>
              </a:extLst>
            </p:cNvPr>
            <p:cNvSpPr/>
            <p:nvPr/>
          </p:nvSpPr>
          <p:spPr>
            <a:xfrm>
              <a:off x="229435" y="3139861"/>
              <a:ext cx="2351909" cy="2375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i="1" dirty="0">
                  <a:latin typeface="Roboto" panose="02000000000000000000" pitchFamily="2" charset="0"/>
                  <a:ea typeface="Roboto" panose="02000000000000000000" pitchFamily="2" charset="0"/>
                </a:rPr>
                <a:t>Пояс </a:t>
              </a:r>
              <a:r>
                <a:rPr lang="ru-RU" sz="1400" i="1" dirty="0" err="1">
                  <a:latin typeface="Roboto" panose="02000000000000000000" pitchFamily="2" charset="0"/>
                  <a:ea typeface="Roboto" panose="02000000000000000000" pitchFamily="2" charset="0"/>
                </a:rPr>
                <a:t>тех.компаний</a:t>
              </a:r>
              <a:endParaRPr lang="ru-RU" sz="1400" i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22" name="Заголовок 1">
            <a:extLst>
              <a:ext uri="{FF2B5EF4-FFF2-40B4-BE49-F238E27FC236}">
                <a16:creationId xmlns:a16="http://schemas.microsoft.com/office/drawing/2014/main" id="{69516D87-EA7C-32D0-423E-D7511F22E7E2}"/>
              </a:ext>
            </a:extLst>
          </p:cNvPr>
          <p:cNvSpPr txBox="1">
            <a:spLocks/>
          </p:cNvSpPr>
          <p:nvPr/>
        </p:nvSpPr>
        <p:spPr>
          <a:xfrm>
            <a:off x="1931912" y="145805"/>
            <a:ext cx="6975020" cy="94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sz="1800" dirty="0"/>
              <a:t>5 форматов мобилизации </a:t>
            </a:r>
            <a:br>
              <a:rPr lang="ru-RU" sz="1800" dirty="0"/>
            </a:br>
            <a:r>
              <a:rPr lang="ru-RU" sz="1800" dirty="0"/>
              <a:t>научно-технологического потенциала территорий</a:t>
            </a:r>
            <a:br>
              <a:rPr lang="ru-RU" sz="1800" dirty="0"/>
            </a:br>
            <a:r>
              <a:rPr lang="ru-RU" sz="1600" b="0" dirty="0"/>
              <a:t>(по итогам Трека команд развития регионов Архипелага 2022)</a:t>
            </a:r>
            <a:endParaRPr lang="ru-RU" sz="1800" b="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ECC8BA0-3971-F74A-4D13-E426814C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2314-8CFE-4C0D-ACD5-26B303A3D6F0}" type="slidenum">
              <a:rPr lang="ru-RU" sz="1600" smtClean="0"/>
              <a:t>7</a:t>
            </a:fld>
            <a:endParaRPr lang="ru-RU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A33A9-C6A8-4D39-7725-DF8408837D3A}"/>
              </a:ext>
            </a:extLst>
          </p:cNvPr>
          <p:cNvSpPr txBox="1"/>
          <p:nvPr/>
        </p:nvSpPr>
        <p:spPr>
          <a:xfrm>
            <a:off x="4538782" y="2127225"/>
            <a:ext cx="4605218" cy="273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500" b="1" dirty="0">
                <a:latin typeface="Roboto" panose="02000000000000000000" pitchFamily="2" charset="0"/>
                <a:ea typeface="Roboto" panose="02000000000000000000" pitchFamily="2" charset="0"/>
              </a:rPr>
              <a:t>Существующее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500" b="1" dirty="0">
                <a:latin typeface="Roboto" panose="02000000000000000000" pitchFamily="2" charset="0"/>
                <a:ea typeface="Roboto" panose="02000000000000000000" pitchFamily="2" charset="0"/>
              </a:rPr>
              <a:t>ядро – биотехнологическое 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(на базе Вектора с поясом компаний)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500" b="1" dirty="0">
                <a:latin typeface="Roboto" panose="02000000000000000000" pitchFamily="2" charset="0"/>
                <a:ea typeface="Roboto" panose="02000000000000000000" pitchFamily="2" charset="0"/>
              </a:rPr>
              <a:t>Второе ядро 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– строящаяся установка класса 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</a:rPr>
              <a:t>mega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</a:rPr>
              <a:t>science 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«</a:t>
            </a:r>
            <a:r>
              <a:rPr lang="ru-RU" sz="1500" b="1" dirty="0">
                <a:latin typeface="Roboto" panose="02000000000000000000" pitchFamily="2" charset="0"/>
                <a:ea typeface="Roboto" panose="02000000000000000000" pitchFamily="2" charset="0"/>
              </a:rPr>
              <a:t>СКИФ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», которую предстоит окружить поясом компаний в области биомедицины, микроэлектроники, машиностроения, химической промышленности, энергетики, экологии.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500" b="1" dirty="0">
                <a:latin typeface="Roboto" panose="02000000000000000000" pitchFamily="2" charset="0"/>
                <a:ea typeface="Roboto" panose="02000000000000000000" pitchFamily="2" charset="0"/>
              </a:rPr>
              <a:t>Синергия двух ядер 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– новые методы исследований, цифровые модели материалов, повышение рентабельности инновационных цепочек</a:t>
            </a:r>
          </a:p>
        </p:txBody>
      </p:sp>
    </p:spTree>
    <p:extLst>
      <p:ext uri="{BB962C8B-B14F-4D97-AF65-F5344CB8AC3E}">
        <p14:creationId xmlns:p14="http://schemas.microsoft.com/office/powerpoint/2010/main" val="205651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id="{82BE9CEE-79F5-2BA8-7C5A-66E4CDFCD102}"/>
              </a:ext>
            </a:extLst>
          </p:cNvPr>
          <p:cNvSpPr/>
          <p:nvPr/>
        </p:nvSpPr>
        <p:spPr>
          <a:xfrm>
            <a:off x="530753" y="5591080"/>
            <a:ext cx="390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Roboto" panose="02000000000000000000" pitchFamily="2" charset="0"/>
                <a:ea typeface="Roboto" panose="02000000000000000000" pitchFamily="2" charset="0"/>
              </a:rPr>
              <a:t>Пример: </a:t>
            </a:r>
            <a:r>
              <a:rPr lang="ru-RU" sz="2000" b="1" i="1" dirty="0">
                <a:latin typeface="Roboto" panose="02000000000000000000" pitchFamily="2" charset="0"/>
                <a:ea typeface="Roboto" panose="02000000000000000000" pitchFamily="2" charset="0"/>
              </a:rPr>
              <a:t>Сахалинская область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5B742EB-8817-7A82-D420-08300146BB8D}"/>
              </a:ext>
            </a:extLst>
          </p:cNvPr>
          <p:cNvGrpSpPr/>
          <p:nvPr/>
        </p:nvGrpSpPr>
        <p:grpSpPr>
          <a:xfrm>
            <a:off x="765291" y="2414675"/>
            <a:ext cx="3296670" cy="3132000"/>
            <a:chOff x="2611901" y="2677841"/>
            <a:chExt cx="2185633" cy="2055252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854EB857-6DFC-FF6C-68D0-5B3D02269D18}"/>
                </a:ext>
              </a:extLst>
            </p:cNvPr>
            <p:cNvSpPr/>
            <p:nvPr/>
          </p:nvSpPr>
          <p:spPr>
            <a:xfrm>
              <a:off x="3057460" y="3144504"/>
              <a:ext cx="457948" cy="45344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67D5C7D8-181C-CF41-D1E4-A57F15C6E628}"/>
                </a:ext>
              </a:extLst>
            </p:cNvPr>
            <p:cNvSpPr/>
            <p:nvPr/>
          </p:nvSpPr>
          <p:spPr>
            <a:xfrm>
              <a:off x="2721074" y="2677841"/>
              <a:ext cx="2076460" cy="2055252"/>
            </a:xfrm>
            <a:prstGeom prst="ellipse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83A8F63-FC53-31EF-D777-6D20EB415C70}"/>
                </a:ext>
              </a:extLst>
            </p:cNvPr>
            <p:cNvSpPr/>
            <p:nvPr/>
          </p:nvSpPr>
          <p:spPr>
            <a:xfrm>
              <a:off x="3053310" y="3724033"/>
              <a:ext cx="493470" cy="262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DFA8CB8-1C88-006D-DEC1-1685E6B1C1A0}"/>
                </a:ext>
              </a:extLst>
            </p:cNvPr>
            <p:cNvSpPr/>
            <p:nvPr/>
          </p:nvSpPr>
          <p:spPr>
            <a:xfrm>
              <a:off x="3064753" y="3713443"/>
              <a:ext cx="471254" cy="262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659EC92-8CA6-242A-DD75-3BCDD359141C}"/>
                </a:ext>
              </a:extLst>
            </p:cNvPr>
            <p:cNvSpPr/>
            <p:nvPr/>
          </p:nvSpPr>
          <p:spPr>
            <a:xfrm>
              <a:off x="3953358" y="3737550"/>
              <a:ext cx="493470" cy="262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C69AD26-49FB-7DEE-4622-98C1EACED9B2}"/>
                </a:ext>
              </a:extLst>
            </p:cNvPr>
            <p:cNvSpPr/>
            <p:nvPr/>
          </p:nvSpPr>
          <p:spPr>
            <a:xfrm>
              <a:off x="3964801" y="3726959"/>
              <a:ext cx="471254" cy="262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93B091A-EB66-AEB8-F73F-431734729572}"/>
                </a:ext>
              </a:extLst>
            </p:cNvPr>
            <p:cNvSpPr/>
            <p:nvPr/>
          </p:nvSpPr>
          <p:spPr>
            <a:xfrm>
              <a:off x="3313014" y="3387477"/>
              <a:ext cx="124376" cy="120569"/>
            </a:xfrm>
            <a:prstGeom prst="ellipse">
              <a:avLst/>
            </a:prstGeom>
            <a:solidFill>
              <a:srgbClr val="6C0050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93E6F91-556A-CAEE-4B3A-109F2DD5B41B}"/>
                </a:ext>
              </a:extLst>
            </p:cNvPr>
            <p:cNvSpPr/>
            <p:nvPr/>
          </p:nvSpPr>
          <p:spPr>
            <a:xfrm>
              <a:off x="3313014" y="3238783"/>
              <a:ext cx="124376" cy="120569"/>
            </a:xfrm>
            <a:prstGeom prst="ellipse">
              <a:avLst/>
            </a:prstGeom>
            <a:solidFill>
              <a:srgbClr val="6C0050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5F12B1D-C348-B73A-C6FD-1E27204768B4}"/>
                </a:ext>
              </a:extLst>
            </p:cNvPr>
            <p:cNvSpPr/>
            <p:nvPr/>
          </p:nvSpPr>
          <p:spPr>
            <a:xfrm>
              <a:off x="3137391" y="3238782"/>
              <a:ext cx="124376" cy="120569"/>
            </a:xfrm>
            <a:prstGeom prst="ellipse">
              <a:avLst/>
            </a:prstGeom>
            <a:solidFill>
              <a:srgbClr val="6C0050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2C060CF4-D662-B027-9875-DE20C8750032}"/>
                </a:ext>
              </a:extLst>
            </p:cNvPr>
            <p:cNvSpPr/>
            <p:nvPr/>
          </p:nvSpPr>
          <p:spPr>
            <a:xfrm>
              <a:off x="3136322" y="3387478"/>
              <a:ext cx="124376" cy="120569"/>
            </a:xfrm>
            <a:prstGeom prst="ellipse">
              <a:avLst/>
            </a:prstGeom>
            <a:solidFill>
              <a:srgbClr val="6C0050"/>
            </a:solidFill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/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0CA4CFB2-9461-BE88-4EC0-3C932DBBD518}"/>
                </a:ext>
              </a:extLst>
            </p:cNvPr>
            <p:cNvCxnSpPr>
              <a:cxnSpLocks/>
            </p:cNvCxnSpPr>
            <p:nvPr/>
          </p:nvCxnSpPr>
          <p:spPr>
            <a:xfrm>
              <a:off x="3286434" y="3367646"/>
              <a:ext cx="0" cy="599678"/>
            </a:xfrm>
            <a:prstGeom prst="straightConnector1">
              <a:avLst/>
            </a:prstGeom>
            <a:ln>
              <a:solidFill>
                <a:srgbClr val="6C0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D411D1C2-E8DD-B83B-90FC-82ADF1B4B4DB}"/>
                </a:ext>
              </a:extLst>
            </p:cNvPr>
            <p:cNvCxnSpPr/>
            <p:nvPr/>
          </p:nvCxnSpPr>
          <p:spPr>
            <a:xfrm flipH="1">
              <a:off x="3043213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BAAE517-CBE2-4F26-5C58-B7AB243CC335}"/>
                </a:ext>
              </a:extLst>
            </p:cNvPr>
            <p:cNvCxnSpPr/>
            <p:nvPr/>
          </p:nvCxnSpPr>
          <p:spPr>
            <a:xfrm flipH="1">
              <a:off x="3071111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AA5FD42-E57A-6A03-B6A7-ACEE96B9EFF8}"/>
                </a:ext>
              </a:extLst>
            </p:cNvPr>
            <p:cNvCxnSpPr/>
            <p:nvPr/>
          </p:nvCxnSpPr>
          <p:spPr>
            <a:xfrm flipH="1">
              <a:off x="3105079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CCA05DCA-8C11-AA7F-2E11-EE215F8B63A5}"/>
                </a:ext>
              </a:extLst>
            </p:cNvPr>
            <p:cNvCxnSpPr/>
            <p:nvPr/>
          </p:nvCxnSpPr>
          <p:spPr>
            <a:xfrm flipH="1">
              <a:off x="3132977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4CB334F-0067-86B7-6FF5-3F88B6163EB9}"/>
                </a:ext>
              </a:extLst>
            </p:cNvPr>
            <p:cNvCxnSpPr/>
            <p:nvPr/>
          </p:nvCxnSpPr>
          <p:spPr>
            <a:xfrm flipH="1">
              <a:off x="3164205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78363D08-BAE3-A962-A62F-368F170C8F64}"/>
                </a:ext>
              </a:extLst>
            </p:cNvPr>
            <p:cNvCxnSpPr/>
            <p:nvPr/>
          </p:nvCxnSpPr>
          <p:spPr>
            <a:xfrm flipH="1">
              <a:off x="3192103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7E43889D-C65C-7D24-3DDC-7AE1D4C6AB21}"/>
                </a:ext>
              </a:extLst>
            </p:cNvPr>
            <p:cNvCxnSpPr/>
            <p:nvPr/>
          </p:nvCxnSpPr>
          <p:spPr>
            <a:xfrm flipH="1">
              <a:off x="3225085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CDD6EB1-7E66-F8E5-EC7D-281DD8F0FC67}"/>
                </a:ext>
              </a:extLst>
            </p:cNvPr>
            <p:cNvCxnSpPr/>
            <p:nvPr/>
          </p:nvCxnSpPr>
          <p:spPr>
            <a:xfrm flipH="1">
              <a:off x="3252984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C1E2A7D4-9A4A-B1B1-9660-3B03767E220E}"/>
                </a:ext>
              </a:extLst>
            </p:cNvPr>
            <p:cNvCxnSpPr/>
            <p:nvPr/>
          </p:nvCxnSpPr>
          <p:spPr>
            <a:xfrm flipH="1">
              <a:off x="3286951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3D226DF7-2A2E-6206-7102-C2E268D65F81}"/>
                </a:ext>
              </a:extLst>
            </p:cNvPr>
            <p:cNvCxnSpPr/>
            <p:nvPr/>
          </p:nvCxnSpPr>
          <p:spPr>
            <a:xfrm flipH="1">
              <a:off x="3314849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4C71CED0-8BE0-ED99-72D1-010AA2710379}"/>
                </a:ext>
              </a:extLst>
            </p:cNvPr>
            <p:cNvCxnSpPr/>
            <p:nvPr/>
          </p:nvCxnSpPr>
          <p:spPr>
            <a:xfrm flipH="1">
              <a:off x="3346078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6A55FAD7-755A-94A1-31C0-D8CDB9DDDAEF}"/>
                </a:ext>
              </a:extLst>
            </p:cNvPr>
            <p:cNvCxnSpPr/>
            <p:nvPr/>
          </p:nvCxnSpPr>
          <p:spPr>
            <a:xfrm flipH="1">
              <a:off x="3373976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E5DA5B-4E5D-23A3-8419-E07E92E3C7C8}"/>
                </a:ext>
              </a:extLst>
            </p:cNvPr>
            <p:cNvCxnSpPr/>
            <p:nvPr/>
          </p:nvCxnSpPr>
          <p:spPr>
            <a:xfrm flipH="1">
              <a:off x="3409492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4C656EE9-F984-8804-79BF-DC893EA0D0DC}"/>
                </a:ext>
              </a:extLst>
            </p:cNvPr>
            <p:cNvCxnSpPr/>
            <p:nvPr/>
          </p:nvCxnSpPr>
          <p:spPr>
            <a:xfrm flipH="1">
              <a:off x="3437390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4C14F36F-E608-D0AD-CC3B-2EEB8CEDA10E}"/>
                </a:ext>
              </a:extLst>
            </p:cNvPr>
            <p:cNvCxnSpPr/>
            <p:nvPr/>
          </p:nvCxnSpPr>
          <p:spPr>
            <a:xfrm flipH="1">
              <a:off x="3471358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84918108-8D19-9D0A-F3C4-904DC7C18864}"/>
                </a:ext>
              </a:extLst>
            </p:cNvPr>
            <p:cNvCxnSpPr/>
            <p:nvPr/>
          </p:nvCxnSpPr>
          <p:spPr>
            <a:xfrm flipH="1">
              <a:off x="3499256" y="3999881"/>
              <a:ext cx="39046" cy="35246"/>
            </a:xfrm>
            <a:prstGeom prst="line">
              <a:avLst/>
            </a:prstGeom>
            <a:ln>
              <a:solidFill>
                <a:srgbClr val="6C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D3A51F27-6171-F365-C9A7-74A67EB0DECE}"/>
                </a:ext>
              </a:extLst>
            </p:cNvPr>
            <p:cNvSpPr/>
            <p:nvPr/>
          </p:nvSpPr>
          <p:spPr>
            <a:xfrm>
              <a:off x="2839135" y="4003399"/>
              <a:ext cx="921821" cy="42850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i="1" dirty="0"/>
                <a:t>Полигон водородного кластера</a:t>
              </a:r>
              <a:endParaRPr lang="ru-RU" sz="1200" b="1" i="1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484B992-C628-AE11-3BF3-36B27D0C88F1}"/>
                </a:ext>
              </a:extLst>
            </p:cNvPr>
            <p:cNvSpPr/>
            <p:nvPr/>
          </p:nvSpPr>
          <p:spPr>
            <a:xfrm>
              <a:off x="2611901" y="3455252"/>
              <a:ext cx="632582" cy="1836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i="1" dirty="0"/>
                <a:t>МФТИ</a:t>
              </a:r>
              <a:endParaRPr lang="ru-RU" sz="1200" b="1" i="1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AAAF933-891A-FBD9-011D-C9AFC9A3F0DE}"/>
                </a:ext>
              </a:extLst>
            </p:cNvPr>
            <p:cNvSpPr/>
            <p:nvPr/>
          </p:nvSpPr>
          <p:spPr>
            <a:xfrm>
              <a:off x="3292349" y="3061636"/>
              <a:ext cx="632582" cy="1836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i="1" dirty="0"/>
                <a:t>ИПХФ</a:t>
              </a:r>
              <a:endParaRPr lang="ru-RU" sz="1200" b="1" i="1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AAB6145B-1A8B-AF5E-AB06-D958128D32F8}"/>
                </a:ext>
              </a:extLst>
            </p:cNvPr>
            <p:cNvSpPr/>
            <p:nvPr/>
          </p:nvSpPr>
          <p:spPr>
            <a:xfrm>
              <a:off x="3755872" y="4020027"/>
              <a:ext cx="921821" cy="30607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i="1" dirty="0" err="1"/>
                <a:t>Экополис</a:t>
              </a:r>
              <a:r>
                <a:rPr lang="ru-RU" sz="1200" i="1" dirty="0"/>
                <a:t> «Корсаков»</a:t>
              </a:r>
              <a:endParaRPr lang="ru-RU" sz="1200" b="1" i="1" dirty="0"/>
            </a:p>
          </p:txBody>
        </p: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ED0207DD-2BF4-FD7D-B38F-AC9416C7F197}"/>
                </a:ext>
              </a:extLst>
            </p:cNvPr>
            <p:cNvCxnSpPr>
              <a:cxnSpLocks/>
              <a:stCxn id="38" idx="4"/>
            </p:cNvCxnSpPr>
            <p:nvPr/>
          </p:nvCxnSpPr>
          <p:spPr>
            <a:xfrm>
              <a:off x="4379208" y="3561248"/>
              <a:ext cx="1220" cy="399669"/>
            </a:xfrm>
            <a:prstGeom prst="straightConnector1">
              <a:avLst/>
            </a:prstGeom>
            <a:ln>
              <a:solidFill>
                <a:srgbClr val="6C0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76F57C2D-E29E-4ED3-DE32-F26F5E63F091}"/>
                </a:ext>
              </a:extLst>
            </p:cNvPr>
            <p:cNvCxnSpPr>
              <a:cxnSpLocks/>
            </p:cNvCxnSpPr>
            <p:nvPr/>
          </p:nvCxnSpPr>
          <p:spPr>
            <a:xfrm>
              <a:off x="3629362" y="3865627"/>
              <a:ext cx="264869" cy="0"/>
            </a:xfrm>
            <a:prstGeom prst="straightConnector1">
              <a:avLst/>
            </a:prstGeom>
            <a:ln>
              <a:solidFill>
                <a:srgbClr val="6C0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F8CC20A-AEB1-7B12-5CF0-E47F368E5B7F}"/>
                </a:ext>
              </a:extLst>
            </p:cNvPr>
            <p:cNvSpPr/>
            <p:nvPr/>
          </p:nvSpPr>
          <p:spPr>
            <a:xfrm>
              <a:off x="4309455" y="3422302"/>
              <a:ext cx="139505" cy="138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/>
            </a:p>
          </p:txBody>
        </p: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7129F778-69A3-0411-9D4B-0FBFBB439C4E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>
              <a:off x="4206646" y="3561248"/>
              <a:ext cx="1220" cy="399669"/>
            </a:xfrm>
            <a:prstGeom prst="straightConnector1">
              <a:avLst/>
            </a:prstGeom>
            <a:ln>
              <a:solidFill>
                <a:srgbClr val="6C0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42D11D-B0E6-5015-7610-0679957D8435}"/>
                </a:ext>
              </a:extLst>
            </p:cNvPr>
            <p:cNvSpPr/>
            <p:nvPr/>
          </p:nvSpPr>
          <p:spPr>
            <a:xfrm>
              <a:off x="4136893" y="3422302"/>
              <a:ext cx="139505" cy="138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/>
            </a:p>
          </p:txBody>
        </p: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75C02E60-6EAE-5C87-45C9-14ABA0686F77}"/>
                </a:ext>
              </a:extLst>
            </p:cNvPr>
            <p:cNvCxnSpPr>
              <a:cxnSpLocks/>
              <a:stCxn id="42" idx="4"/>
            </p:cNvCxnSpPr>
            <p:nvPr/>
          </p:nvCxnSpPr>
          <p:spPr>
            <a:xfrm>
              <a:off x="4035303" y="3566542"/>
              <a:ext cx="1220" cy="399669"/>
            </a:xfrm>
            <a:prstGeom prst="straightConnector1">
              <a:avLst/>
            </a:prstGeom>
            <a:ln>
              <a:solidFill>
                <a:srgbClr val="6C0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7EB4E82-9428-1671-D109-7FCFA29894EE}"/>
                </a:ext>
              </a:extLst>
            </p:cNvPr>
            <p:cNvSpPr/>
            <p:nvPr/>
          </p:nvSpPr>
          <p:spPr>
            <a:xfrm>
              <a:off x="3965550" y="3427597"/>
              <a:ext cx="139505" cy="138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AB51324-C68B-7AF1-4F14-E4315BDC5F49}"/>
                </a:ext>
              </a:extLst>
            </p:cNvPr>
            <p:cNvSpPr/>
            <p:nvPr/>
          </p:nvSpPr>
          <p:spPr>
            <a:xfrm>
              <a:off x="3737042" y="2980301"/>
              <a:ext cx="921821" cy="42850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i="1" dirty="0"/>
                <a:t>Выгрузка отработанных решений</a:t>
              </a:r>
              <a:endParaRPr lang="ru-RU" sz="1200" b="1" i="1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6FF771ED-0F45-A6B9-46C9-16AB356D1A2E}"/>
                </a:ext>
              </a:extLst>
            </p:cNvPr>
            <p:cNvSpPr/>
            <p:nvPr/>
          </p:nvSpPr>
          <p:spPr>
            <a:xfrm>
              <a:off x="3439721" y="3441808"/>
              <a:ext cx="220680" cy="1836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/>
                <a:t>…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45AD8F6F-F52C-3595-4DAE-7C5E4BF9D023}"/>
                </a:ext>
              </a:extLst>
            </p:cNvPr>
            <p:cNvSpPr/>
            <p:nvPr/>
          </p:nvSpPr>
          <p:spPr>
            <a:xfrm>
              <a:off x="2917078" y="3086997"/>
              <a:ext cx="220680" cy="1836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dirty="0"/>
                <a:t>…</a:t>
              </a:r>
            </a:p>
          </p:txBody>
        </p:sp>
      </p:grp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AB9338D8-EAAA-A77D-E6F7-84732752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2314-8CFE-4C0D-ACD5-26B303A3D6F0}" type="slidenum">
              <a:rPr lang="ru-RU" sz="1600" smtClean="0"/>
              <a:t>8</a:t>
            </a:fld>
            <a:endParaRPr lang="ru-RU" sz="16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A056DF-E009-9838-D7E8-E3272CA28645}"/>
              </a:ext>
            </a:extLst>
          </p:cNvPr>
          <p:cNvSpPr txBox="1"/>
          <p:nvPr/>
        </p:nvSpPr>
        <p:spPr>
          <a:xfrm>
            <a:off x="4622307" y="2464442"/>
            <a:ext cx="4284286" cy="216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Консорциумы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с ведущими научными организациями и предприятиями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Создание инжинирингового центра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для испытания оборудования и практической отработки технологий его производства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Включение новых энергосистема </a:t>
            </a:r>
            <a:b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в проект «</a:t>
            </a:r>
            <a:r>
              <a:rPr lang="ru-RU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Экополис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 Корсаков»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FAE5835-BF21-372A-A02F-6E4134F9C72E}"/>
              </a:ext>
            </a:extLst>
          </p:cNvPr>
          <p:cNvSpPr/>
          <p:nvPr/>
        </p:nvSpPr>
        <p:spPr>
          <a:xfrm>
            <a:off x="511693" y="5962325"/>
            <a:ext cx="3901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</a:rPr>
              <a:t>Формат </a:t>
            </a:r>
            <a:r>
              <a:rPr lang="ru-RU" sz="1400" i="1" dirty="0" err="1">
                <a:latin typeface="Roboto" panose="02000000000000000000" pitchFamily="2" charset="0"/>
                <a:ea typeface="Roboto" panose="02000000000000000000" pitchFamily="2" charset="0"/>
              </a:rPr>
              <a:t>релевантен</a:t>
            </a:r>
            <a:r>
              <a:rPr lang="ru-RU" sz="1400" i="1" dirty="0">
                <a:latin typeface="Roboto" panose="02000000000000000000" pitchFamily="2" charset="0"/>
                <a:ea typeface="Roboto" panose="02000000000000000000" pitchFamily="2" charset="0"/>
              </a:rPr>
              <a:t> для города Севастополь</a:t>
            </a:r>
            <a:endParaRPr lang="ru-RU" sz="1400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D0080942-5418-EFDF-3189-240A9EE8AA25}"/>
              </a:ext>
            </a:extLst>
          </p:cNvPr>
          <p:cNvSpPr txBox="1">
            <a:spLocks/>
          </p:cNvSpPr>
          <p:nvPr/>
        </p:nvSpPr>
        <p:spPr>
          <a:xfrm>
            <a:off x="1931912" y="145805"/>
            <a:ext cx="6975020" cy="94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sz="1800" dirty="0"/>
              <a:t>5 форматов мобилизации </a:t>
            </a:r>
            <a:br>
              <a:rPr lang="ru-RU" sz="1800" dirty="0"/>
            </a:br>
            <a:r>
              <a:rPr lang="ru-RU" sz="1800" dirty="0"/>
              <a:t>научно-технологического потенциала территорий</a:t>
            </a:r>
            <a:br>
              <a:rPr lang="ru-RU" sz="1800" dirty="0"/>
            </a:br>
            <a:r>
              <a:rPr lang="ru-RU" sz="1600" b="0" dirty="0"/>
              <a:t>(по итогам Трека команд развития регионов Архипелага 2022)</a:t>
            </a:r>
            <a:endParaRPr lang="ru-RU" sz="1800" b="0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2EEDB3B-A8DC-A974-0603-C67516F90A42}"/>
              </a:ext>
            </a:extLst>
          </p:cNvPr>
          <p:cNvSpPr/>
          <p:nvPr/>
        </p:nvSpPr>
        <p:spPr>
          <a:xfrm>
            <a:off x="350687" y="1325815"/>
            <a:ext cx="42615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Создание полигона для отработки технологий и доступа к научным компетенциям через консорциумы*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F5CC56C4-3654-EB78-F5A2-D095251A05F4}"/>
              </a:ext>
            </a:extLst>
          </p:cNvPr>
          <p:cNvSpPr/>
          <p:nvPr/>
        </p:nvSpPr>
        <p:spPr>
          <a:xfrm>
            <a:off x="5732148" y="4826419"/>
            <a:ext cx="2064605" cy="323165"/>
          </a:xfrm>
          <a:prstGeom prst="rect">
            <a:avLst/>
          </a:prstGeom>
          <a:solidFill>
            <a:srgbClr val="A00778">
              <a:alpha val="2588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Запрос к НТИ</a:t>
            </a:r>
          </a:p>
        </p:txBody>
      </p:sp>
      <p:sp>
        <p:nvSpPr>
          <p:cNvPr id="51" name="Google Shape;628;p19">
            <a:extLst>
              <a:ext uri="{FF2B5EF4-FFF2-40B4-BE49-F238E27FC236}">
                <a16:creationId xmlns:a16="http://schemas.microsoft.com/office/drawing/2014/main" id="{897EC984-C02F-BBD6-0C4C-2E81AD8B7A20}"/>
              </a:ext>
            </a:extLst>
          </p:cNvPr>
          <p:cNvSpPr/>
          <p:nvPr/>
        </p:nvSpPr>
        <p:spPr>
          <a:xfrm>
            <a:off x="4694566" y="5164973"/>
            <a:ext cx="4139768" cy="940159"/>
          </a:xfrm>
          <a:prstGeom prst="roundRect">
            <a:avLst>
              <a:gd name="adj" fmla="val 7793"/>
            </a:avLst>
          </a:prstGeom>
          <a:noFill/>
          <a:ln w="12700" cap="flat" cmpd="sng">
            <a:solidFill>
              <a:srgbClr val="6C0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Разработка ТЗ на развитие </a:t>
            </a:r>
            <a:b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технологий НТИ для применения </a:t>
            </a:r>
            <a:b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в </a:t>
            </a: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</a:rPr>
              <a:t>Экополисе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 «Корсаков»</a:t>
            </a:r>
          </a:p>
        </p:txBody>
      </p:sp>
    </p:spTree>
    <p:extLst>
      <p:ext uri="{BB962C8B-B14F-4D97-AF65-F5344CB8AC3E}">
        <p14:creationId xmlns:p14="http://schemas.microsoft.com/office/powerpoint/2010/main" val="323752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id="{82BE9CEE-79F5-2BA8-7C5A-66E4CDFCD102}"/>
              </a:ext>
            </a:extLst>
          </p:cNvPr>
          <p:cNvSpPr/>
          <p:nvPr/>
        </p:nvSpPr>
        <p:spPr>
          <a:xfrm>
            <a:off x="551528" y="5724455"/>
            <a:ext cx="390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Roboto" panose="02000000000000000000" pitchFamily="2" charset="0"/>
                <a:ea typeface="Roboto" panose="02000000000000000000" pitchFamily="2" charset="0"/>
              </a:rPr>
              <a:t>Пример: </a:t>
            </a:r>
            <a:r>
              <a:rPr lang="ru-RU" sz="2000" b="1" i="1" dirty="0">
                <a:latin typeface="Roboto" panose="02000000000000000000" pitchFamily="2" charset="0"/>
                <a:ea typeface="Roboto" panose="02000000000000000000" pitchFamily="2" charset="0"/>
              </a:rPr>
              <a:t>Якутия, Пермь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0BCF43A-F4B7-25CB-8892-BDCAE0C5892A}"/>
              </a:ext>
            </a:extLst>
          </p:cNvPr>
          <p:cNvGrpSpPr/>
          <p:nvPr/>
        </p:nvGrpSpPr>
        <p:grpSpPr>
          <a:xfrm>
            <a:off x="904605" y="2598392"/>
            <a:ext cx="3292525" cy="3042927"/>
            <a:chOff x="799938" y="2608475"/>
            <a:chExt cx="3292525" cy="3042927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7C2C8D0-6B94-4C69-15E6-74018C69C7E0}"/>
                </a:ext>
              </a:extLst>
            </p:cNvPr>
            <p:cNvSpPr/>
            <p:nvPr/>
          </p:nvSpPr>
          <p:spPr>
            <a:xfrm>
              <a:off x="916309" y="2608475"/>
              <a:ext cx="3038174" cy="3042927"/>
            </a:xfrm>
            <a:prstGeom prst="ellipse">
              <a:avLst/>
            </a:prstGeom>
            <a:noFill/>
            <a:ln>
              <a:solidFill>
                <a:srgbClr val="6C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9F326B32-FFD8-D66C-D112-9F6D8FD87FC1}"/>
                </a:ext>
              </a:extLst>
            </p:cNvPr>
            <p:cNvGrpSpPr/>
            <p:nvPr/>
          </p:nvGrpSpPr>
          <p:grpSpPr>
            <a:xfrm>
              <a:off x="1523050" y="4582836"/>
              <a:ext cx="1958486" cy="709304"/>
              <a:chOff x="6891495" y="4237179"/>
              <a:chExt cx="1554838" cy="700003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3111B3E-505D-D384-4A9C-E6C9FB2BA825}"/>
                  </a:ext>
                </a:extLst>
              </p:cNvPr>
              <p:cNvSpPr/>
              <p:nvPr/>
            </p:nvSpPr>
            <p:spPr>
              <a:xfrm>
                <a:off x="6891495" y="4237179"/>
                <a:ext cx="184620" cy="7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05" name="Прямоугольник 204">
                <a:extLst>
                  <a:ext uri="{FF2B5EF4-FFF2-40B4-BE49-F238E27FC236}">
                    <a16:creationId xmlns:a16="http://schemas.microsoft.com/office/drawing/2014/main" id="{327AD4DF-7BB5-3EEC-7954-C9D833D85FA3}"/>
                  </a:ext>
                </a:extLst>
              </p:cNvPr>
              <p:cNvSpPr/>
              <p:nvPr/>
            </p:nvSpPr>
            <p:spPr>
              <a:xfrm>
                <a:off x="8261713" y="4237179"/>
                <a:ext cx="184620" cy="7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06" name="Прямоугольник 205">
                <a:extLst>
                  <a:ext uri="{FF2B5EF4-FFF2-40B4-BE49-F238E27FC236}">
                    <a16:creationId xmlns:a16="http://schemas.microsoft.com/office/drawing/2014/main" id="{68729DE3-7992-6A9C-10A6-6353773603D4}"/>
                  </a:ext>
                </a:extLst>
              </p:cNvPr>
              <p:cNvSpPr/>
              <p:nvPr/>
            </p:nvSpPr>
            <p:spPr>
              <a:xfrm>
                <a:off x="6891495" y="4764469"/>
                <a:ext cx="184620" cy="7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C9D346FA-CF04-0F68-91EF-BED33D007544}"/>
                  </a:ext>
                </a:extLst>
              </p:cNvPr>
              <p:cNvSpPr/>
              <p:nvPr/>
            </p:nvSpPr>
            <p:spPr>
              <a:xfrm>
                <a:off x="7347941" y="4237179"/>
                <a:ext cx="184620" cy="7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08" name="Прямоугольник 207">
                <a:extLst>
                  <a:ext uri="{FF2B5EF4-FFF2-40B4-BE49-F238E27FC236}">
                    <a16:creationId xmlns:a16="http://schemas.microsoft.com/office/drawing/2014/main" id="{3FD131C8-E66D-0B7E-B41E-78D98D833BC1}"/>
                  </a:ext>
                </a:extLst>
              </p:cNvPr>
              <p:cNvSpPr/>
              <p:nvPr/>
            </p:nvSpPr>
            <p:spPr>
              <a:xfrm>
                <a:off x="7804828" y="4237179"/>
                <a:ext cx="184620" cy="7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cxnSp>
            <p:nvCxnSpPr>
              <p:cNvPr id="209" name="Прямая со стрелкой 208">
                <a:extLst>
                  <a:ext uri="{FF2B5EF4-FFF2-40B4-BE49-F238E27FC236}">
                    <a16:creationId xmlns:a16="http://schemas.microsoft.com/office/drawing/2014/main" id="{9A6CE0C7-5ECF-F3AA-A529-EA34CA9BAAF9}"/>
                  </a:ext>
                </a:extLst>
              </p:cNvPr>
              <p:cNvCxnSpPr>
                <a:cxnSpLocks/>
                <a:stCxn id="200" idx="3"/>
                <a:endCxn id="207" idx="1"/>
              </p:cNvCxnSpPr>
              <p:nvPr/>
            </p:nvCxnSpPr>
            <p:spPr>
              <a:xfrm>
                <a:off x="7076115" y="4273108"/>
                <a:ext cx="271826" cy="0"/>
              </a:xfrm>
              <a:prstGeom prst="straightConnector1">
                <a:avLst/>
              </a:prstGeom>
              <a:ln>
                <a:solidFill>
                  <a:srgbClr val="6C0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Прямая со стрелкой 209">
                <a:extLst>
                  <a:ext uri="{FF2B5EF4-FFF2-40B4-BE49-F238E27FC236}">
                    <a16:creationId xmlns:a16="http://schemas.microsoft.com/office/drawing/2014/main" id="{7280313A-EF84-9751-CF99-F8CFF62140BC}"/>
                  </a:ext>
                </a:extLst>
              </p:cNvPr>
              <p:cNvCxnSpPr>
                <a:cxnSpLocks/>
                <a:stCxn id="207" idx="3"/>
                <a:endCxn id="208" idx="1"/>
              </p:cNvCxnSpPr>
              <p:nvPr/>
            </p:nvCxnSpPr>
            <p:spPr>
              <a:xfrm>
                <a:off x="7532561" y="4273108"/>
                <a:ext cx="272267" cy="0"/>
              </a:xfrm>
              <a:prstGeom prst="straightConnector1">
                <a:avLst/>
              </a:prstGeom>
              <a:ln>
                <a:solidFill>
                  <a:srgbClr val="6C0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 стрелкой 210">
                <a:extLst>
                  <a:ext uri="{FF2B5EF4-FFF2-40B4-BE49-F238E27FC236}">
                    <a16:creationId xmlns:a16="http://schemas.microsoft.com/office/drawing/2014/main" id="{3BA9FD5F-C810-3897-9736-9C7AF5AC328B}"/>
                  </a:ext>
                </a:extLst>
              </p:cNvPr>
              <p:cNvCxnSpPr>
                <a:cxnSpLocks/>
                <a:stCxn id="208" idx="3"/>
                <a:endCxn id="205" idx="1"/>
              </p:cNvCxnSpPr>
              <p:nvPr/>
            </p:nvCxnSpPr>
            <p:spPr>
              <a:xfrm>
                <a:off x="7989447" y="4273108"/>
                <a:ext cx="272266" cy="0"/>
              </a:xfrm>
              <a:prstGeom prst="straightConnector1">
                <a:avLst/>
              </a:prstGeom>
              <a:ln>
                <a:solidFill>
                  <a:srgbClr val="6C0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Прямоугольник 211">
                <a:extLst>
                  <a:ext uri="{FF2B5EF4-FFF2-40B4-BE49-F238E27FC236}">
                    <a16:creationId xmlns:a16="http://schemas.microsoft.com/office/drawing/2014/main" id="{E952C9D2-2316-D220-D587-A20985F67704}"/>
                  </a:ext>
                </a:extLst>
              </p:cNvPr>
              <p:cNvSpPr/>
              <p:nvPr/>
            </p:nvSpPr>
            <p:spPr>
              <a:xfrm>
                <a:off x="6891495" y="4495636"/>
                <a:ext cx="184620" cy="7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cxnSp>
            <p:nvCxnSpPr>
              <p:cNvPr id="213" name="Соединительная линия уступом 110">
                <a:extLst>
                  <a:ext uri="{FF2B5EF4-FFF2-40B4-BE49-F238E27FC236}">
                    <a16:creationId xmlns:a16="http://schemas.microsoft.com/office/drawing/2014/main" id="{39F56246-AFE2-EED2-9229-B62104F5722B}"/>
                  </a:ext>
                </a:extLst>
              </p:cNvPr>
              <p:cNvCxnSpPr>
                <a:cxnSpLocks/>
                <a:stCxn id="206" idx="3"/>
                <a:endCxn id="207" idx="1"/>
              </p:cNvCxnSpPr>
              <p:nvPr/>
            </p:nvCxnSpPr>
            <p:spPr>
              <a:xfrm flipV="1">
                <a:off x="7076115" y="4273108"/>
                <a:ext cx="271826" cy="527290"/>
              </a:xfrm>
              <a:prstGeom prst="bentConnector3">
                <a:avLst/>
              </a:prstGeom>
              <a:ln>
                <a:solidFill>
                  <a:srgbClr val="6C0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Соединительная линия уступом 111">
                <a:extLst>
                  <a:ext uri="{FF2B5EF4-FFF2-40B4-BE49-F238E27FC236}">
                    <a16:creationId xmlns:a16="http://schemas.microsoft.com/office/drawing/2014/main" id="{6B69F985-F45A-F0DC-5EC8-E8C4E215B098}"/>
                  </a:ext>
                </a:extLst>
              </p:cNvPr>
              <p:cNvCxnSpPr>
                <a:cxnSpLocks/>
                <a:stCxn id="212" idx="3"/>
                <a:endCxn id="207" idx="1"/>
              </p:cNvCxnSpPr>
              <p:nvPr/>
            </p:nvCxnSpPr>
            <p:spPr>
              <a:xfrm flipV="1">
                <a:off x="7076115" y="4273108"/>
                <a:ext cx="271826" cy="258456"/>
              </a:xfrm>
              <a:prstGeom prst="bentConnector3">
                <a:avLst/>
              </a:prstGeom>
              <a:ln>
                <a:solidFill>
                  <a:srgbClr val="6C0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Прямоугольник 214">
                <a:extLst>
                  <a:ext uri="{FF2B5EF4-FFF2-40B4-BE49-F238E27FC236}">
                    <a16:creationId xmlns:a16="http://schemas.microsoft.com/office/drawing/2014/main" id="{E71863C3-22E3-7AD8-3334-8D2C9B322E1F}"/>
                  </a:ext>
                </a:extLst>
              </p:cNvPr>
              <p:cNvSpPr/>
              <p:nvPr/>
            </p:nvSpPr>
            <p:spPr>
              <a:xfrm>
                <a:off x="7808319" y="4493366"/>
                <a:ext cx="184620" cy="7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16" name="Прямоугольник 215">
                <a:extLst>
                  <a:ext uri="{FF2B5EF4-FFF2-40B4-BE49-F238E27FC236}">
                    <a16:creationId xmlns:a16="http://schemas.microsoft.com/office/drawing/2014/main" id="{89DE0D06-C897-C03B-168F-E09A5CAD64A8}"/>
                  </a:ext>
                </a:extLst>
              </p:cNvPr>
              <p:cNvSpPr/>
              <p:nvPr/>
            </p:nvSpPr>
            <p:spPr>
              <a:xfrm>
                <a:off x="7354338" y="4500824"/>
                <a:ext cx="184620" cy="7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cxnSp>
            <p:nvCxnSpPr>
              <p:cNvPr id="217" name="Соединительная линия уступом 114">
                <a:extLst>
                  <a:ext uri="{FF2B5EF4-FFF2-40B4-BE49-F238E27FC236}">
                    <a16:creationId xmlns:a16="http://schemas.microsoft.com/office/drawing/2014/main" id="{8095CA88-A0F9-28C7-FA38-C07BA1DED3BF}"/>
                  </a:ext>
                </a:extLst>
              </p:cNvPr>
              <p:cNvCxnSpPr>
                <a:cxnSpLocks/>
                <a:stCxn id="216" idx="3"/>
                <a:endCxn id="208" idx="1"/>
              </p:cNvCxnSpPr>
              <p:nvPr/>
            </p:nvCxnSpPr>
            <p:spPr>
              <a:xfrm flipV="1">
                <a:off x="7538957" y="4273108"/>
                <a:ext cx="265870" cy="263645"/>
              </a:xfrm>
              <a:prstGeom prst="bentConnector3">
                <a:avLst/>
              </a:prstGeom>
              <a:ln>
                <a:solidFill>
                  <a:srgbClr val="6C0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Соединительная линия уступом 115">
                <a:extLst>
                  <a:ext uri="{FF2B5EF4-FFF2-40B4-BE49-F238E27FC236}">
                    <a16:creationId xmlns:a16="http://schemas.microsoft.com/office/drawing/2014/main" id="{0F204F98-2D77-233E-7717-7E72C5B09710}"/>
                  </a:ext>
                </a:extLst>
              </p:cNvPr>
              <p:cNvCxnSpPr>
                <a:cxnSpLocks/>
                <a:stCxn id="215" idx="3"/>
                <a:endCxn id="205" idx="1"/>
              </p:cNvCxnSpPr>
              <p:nvPr/>
            </p:nvCxnSpPr>
            <p:spPr>
              <a:xfrm flipV="1">
                <a:off x="7992939" y="4273108"/>
                <a:ext cx="268774" cy="25618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6C0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Прямая соединительная линия 218">
                <a:extLst>
                  <a:ext uri="{FF2B5EF4-FFF2-40B4-BE49-F238E27FC236}">
                    <a16:creationId xmlns:a16="http://schemas.microsoft.com/office/drawing/2014/main" id="{EA351822-92C7-AC7D-7801-37D7B4E530CF}"/>
                  </a:ext>
                </a:extLst>
              </p:cNvPr>
              <p:cNvCxnSpPr/>
              <p:nvPr/>
            </p:nvCxnSpPr>
            <p:spPr>
              <a:xfrm>
                <a:off x="6903858" y="4360590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Прямая соединительная линия 219">
                <a:extLst>
                  <a:ext uri="{FF2B5EF4-FFF2-40B4-BE49-F238E27FC236}">
                    <a16:creationId xmlns:a16="http://schemas.microsoft.com/office/drawing/2014/main" id="{369F408E-6452-640F-A9B3-9D382D37A494}"/>
                  </a:ext>
                </a:extLst>
              </p:cNvPr>
              <p:cNvCxnSpPr/>
              <p:nvPr/>
            </p:nvCxnSpPr>
            <p:spPr>
              <a:xfrm>
                <a:off x="6903858" y="4421943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Прямая соединительная линия 220">
                <a:extLst>
                  <a:ext uri="{FF2B5EF4-FFF2-40B4-BE49-F238E27FC236}">
                    <a16:creationId xmlns:a16="http://schemas.microsoft.com/office/drawing/2014/main" id="{F72D2D74-1908-586E-1B10-15F814B80BDE}"/>
                  </a:ext>
                </a:extLst>
              </p:cNvPr>
              <p:cNvCxnSpPr/>
              <p:nvPr/>
            </p:nvCxnSpPr>
            <p:spPr>
              <a:xfrm>
                <a:off x="6903858" y="4640304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Прямая соединительная линия 221">
                <a:extLst>
                  <a:ext uri="{FF2B5EF4-FFF2-40B4-BE49-F238E27FC236}">
                    <a16:creationId xmlns:a16="http://schemas.microsoft.com/office/drawing/2014/main" id="{94686FD9-B24E-BF93-F76E-590D701320E2}"/>
                  </a:ext>
                </a:extLst>
              </p:cNvPr>
              <p:cNvCxnSpPr/>
              <p:nvPr/>
            </p:nvCxnSpPr>
            <p:spPr>
              <a:xfrm>
                <a:off x="6903858" y="4701657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Прямая соединительная линия 222">
                <a:extLst>
                  <a:ext uri="{FF2B5EF4-FFF2-40B4-BE49-F238E27FC236}">
                    <a16:creationId xmlns:a16="http://schemas.microsoft.com/office/drawing/2014/main" id="{87ECF706-763A-0E8A-43E8-DB196E7DD633}"/>
                  </a:ext>
                </a:extLst>
              </p:cNvPr>
              <p:cNvCxnSpPr/>
              <p:nvPr/>
            </p:nvCxnSpPr>
            <p:spPr>
              <a:xfrm>
                <a:off x="6903858" y="4882929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Прямая соединительная линия 223">
                <a:extLst>
                  <a:ext uri="{FF2B5EF4-FFF2-40B4-BE49-F238E27FC236}">
                    <a16:creationId xmlns:a16="http://schemas.microsoft.com/office/drawing/2014/main" id="{F3C9D7CA-5001-A357-F790-FB932547E060}"/>
                  </a:ext>
                </a:extLst>
              </p:cNvPr>
              <p:cNvCxnSpPr/>
              <p:nvPr/>
            </p:nvCxnSpPr>
            <p:spPr>
              <a:xfrm>
                <a:off x="6903858" y="4937182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Прямая соединительная линия 224">
                <a:extLst>
                  <a:ext uri="{FF2B5EF4-FFF2-40B4-BE49-F238E27FC236}">
                    <a16:creationId xmlns:a16="http://schemas.microsoft.com/office/drawing/2014/main" id="{A9ABF80B-B7C0-2930-80C0-3EB5F593D1E3}"/>
                  </a:ext>
                </a:extLst>
              </p:cNvPr>
              <p:cNvCxnSpPr/>
              <p:nvPr/>
            </p:nvCxnSpPr>
            <p:spPr>
              <a:xfrm>
                <a:off x="7372882" y="4360590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Прямая соединительная линия 225">
                <a:extLst>
                  <a:ext uri="{FF2B5EF4-FFF2-40B4-BE49-F238E27FC236}">
                    <a16:creationId xmlns:a16="http://schemas.microsoft.com/office/drawing/2014/main" id="{5B57CDFE-BDFA-1463-8A9C-5BCEB1F07B12}"/>
                  </a:ext>
                </a:extLst>
              </p:cNvPr>
              <p:cNvCxnSpPr/>
              <p:nvPr/>
            </p:nvCxnSpPr>
            <p:spPr>
              <a:xfrm>
                <a:off x="7372882" y="4421943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Прямая соединительная линия 226">
                <a:extLst>
                  <a:ext uri="{FF2B5EF4-FFF2-40B4-BE49-F238E27FC236}">
                    <a16:creationId xmlns:a16="http://schemas.microsoft.com/office/drawing/2014/main" id="{11784DF0-A029-21B3-86EA-351ACD940F13}"/>
                  </a:ext>
                </a:extLst>
              </p:cNvPr>
              <p:cNvCxnSpPr/>
              <p:nvPr/>
            </p:nvCxnSpPr>
            <p:spPr>
              <a:xfrm>
                <a:off x="7372882" y="4624984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Прямая соединительная линия 227">
                <a:extLst>
                  <a:ext uri="{FF2B5EF4-FFF2-40B4-BE49-F238E27FC236}">
                    <a16:creationId xmlns:a16="http://schemas.microsoft.com/office/drawing/2014/main" id="{430E0AAF-33FF-3F59-5F4C-E4751BE11516}"/>
                  </a:ext>
                </a:extLst>
              </p:cNvPr>
              <p:cNvCxnSpPr/>
              <p:nvPr/>
            </p:nvCxnSpPr>
            <p:spPr>
              <a:xfrm>
                <a:off x="7372882" y="4686336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Прямая соединительная линия 228">
                <a:extLst>
                  <a:ext uri="{FF2B5EF4-FFF2-40B4-BE49-F238E27FC236}">
                    <a16:creationId xmlns:a16="http://schemas.microsoft.com/office/drawing/2014/main" id="{09538B58-A9C2-62ED-24EF-684E5888E3E9}"/>
                  </a:ext>
                </a:extLst>
              </p:cNvPr>
              <p:cNvCxnSpPr/>
              <p:nvPr/>
            </p:nvCxnSpPr>
            <p:spPr>
              <a:xfrm>
                <a:off x="7837481" y="4353923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Прямая соединительная линия 229">
                <a:extLst>
                  <a:ext uri="{FF2B5EF4-FFF2-40B4-BE49-F238E27FC236}">
                    <a16:creationId xmlns:a16="http://schemas.microsoft.com/office/drawing/2014/main" id="{271D2DE2-79AB-8678-4E04-968600B9AFE7}"/>
                  </a:ext>
                </a:extLst>
              </p:cNvPr>
              <p:cNvCxnSpPr/>
              <p:nvPr/>
            </p:nvCxnSpPr>
            <p:spPr>
              <a:xfrm>
                <a:off x="7837481" y="4415276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Прямая соединительная линия 230">
                <a:extLst>
                  <a:ext uri="{FF2B5EF4-FFF2-40B4-BE49-F238E27FC236}">
                    <a16:creationId xmlns:a16="http://schemas.microsoft.com/office/drawing/2014/main" id="{D08AD136-3B31-C98E-35FF-892DA5DDD746}"/>
                  </a:ext>
                </a:extLst>
              </p:cNvPr>
              <p:cNvCxnSpPr/>
              <p:nvPr/>
            </p:nvCxnSpPr>
            <p:spPr>
              <a:xfrm>
                <a:off x="7837481" y="4619242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Прямая соединительная линия 231">
                <a:extLst>
                  <a:ext uri="{FF2B5EF4-FFF2-40B4-BE49-F238E27FC236}">
                    <a16:creationId xmlns:a16="http://schemas.microsoft.com/office/drawing/2014/main" id="{3ECA81A7-203A-A071-7E32-61CC4EBB2F89}"/>
                  </a:ext>
                </a:extLst>
              </p:cNvPr>
              <p:cNvCxnSpPr/>
              <p:nvPr/>
            </p:nvCxnSpPr>
            <p:spPr>
              <a:xfrm>
                <a:off x="7837481" y="4680595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Прямая соединительная линия 232">
                <a:extLst>
                  <a:ext uri="{FF2B5EF4-FFF2-40B4-BE49-F238E27FC236}">
                    <a16:creationId xmlns:a16="http://schemas.microsoft.com/office/drawing/2014/main" id="{D03C1C83-58D0-18A5-0F7B-32298AAFCC2C}"/>
                  </a:ext>
                </a:extLst>
              </p:cNvPr>
              <p:cNvCxnSpPr/>
              <p:nvPr/>
            </p:nvCxnSpPr>
            <p:spPr>
              <a:xfrm>
                <a:off x="8294366" y="4360590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Прямая соединительная линия 233">
                <a:extLst>
                  <a:ext uri="{FF2B5EF4-FFF2-40B4-BE49-F238E27FC236}">
                    <a16:creationId xmlns:a16="http://schemas.microsoft.com/office/drawing/2014/main" id="{66724EF2-4332-C7FC-C9C7-76D68E6237AB}"/>
                  </a:ext>
                </a:extLst>
              </p:cNvPr>
              <p:cNvCxnSpPr/>
              <p:nvPr/>
            </p:nvCxnSpPr>
            <p:spPr>
              <a:xfrm>
                <a:off x="8294366" y="4421943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Треугольник 107">
              <a:extLst>
                <a:ext uri="{FF2B5EF4-FFF2-40B4-BE49-F238E27FC236}">
                  <a16:creationId xmlns:a16="http://schemas.microsoft.com/office/drawing/2014/main" id="{BB7A3531-5F1B-A2AD-F75F-F1929052A89C}"/>
                </a:ext>
              </a:extLst>
            </p:cNvPr>
            <p:cNvSpPr/>
            <p:nvPr/>
          </p:nvSpPr>
          <p:spPr>
            <a:xfrm rot="10800000">
              <a:off x="1797868" y="3940568"/>
              <a:ext cx="1199365" cy="133192"/>
            </a:xfrm>
            <a:prstGeom prst="triangle">
              <a:avLst/>
            </a:prstGeom>
            <a:solidFill>
              <a:srgbClr val="6C0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F98363B5-DAC6-FFD6-01B5-01A68E98771E}"/>
                </a:ext>
              </a:extLst>
            </p:cNvPr>
            <p:cNvGrpSpPr/>
            <p:nvPr/>
          </p:nvGrpSpPr>
          <p:grpSpPr>
            <a:xfrm>
              <a:off x="1467234" y="3513658"/>
              <a:ext cx="1958486" cy="357190"/>
              <a:chOff x="6725419" y="3373343"/>
              <a:chExt cx="1554838" cy="335504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D990C172-09E7-3C4F-6EB3-2B0A87B3C760}"/>
                  </a:ext>
                </a:extLst>
              </p:cNvPr>
              <p:cNvSpPr/>
              <p:nvPr/>
            </p:nvSpPr>
            <p:spPr>
              <a:xfrm>
                <a:off x="6725419" y="3373343"/>
                <a:ext cx="184620" cy="7185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D4D0ED9D-6A24-3683-0E87-3D2E0FC0D428}"/>
                  </a:ext>
                </a:extLst>
              </p:cNvPr>
              <p:cNvSpPr/>
              <p:nvPr/>
            </p:nvSpPr>
            <p:spPr>
              <a:xfrm>
                <a:off x="8095637" y="3373343"/>
                <a:ext cx="184620" cy="7185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59FF1717-8106-6FDB-15F5-47642A7DA71B}"/>
                  </a:ext>
                </a:extLst>
              </p:cNvPr>
              <p:cNvSpPr/>
              <p:nvPr/>
            </p:nvSpPr>
            <p:spPr>
              <a:xfrm>
                <a:off x="7181865" y="3373343"/>
                <a:ext cx="184620" cy="7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C442DFD2-4AEA-729B-F1F5-09ED6D31275B}"/>
                  </a:ext>
                </a:extLst>
              </p:cNvPr>
              <p:cNvSpPr/>
              <p:nvPr/>
            </p:nvSpPr>
            <p:spPr>
              <a:xfrm>
                <a:off x="7638752" y="3373343"/>
                <a:ext cx="184620" cy="7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cxnSp>
            <p:nvCxnSpPr>
              <p:cNvPr id="55" name="Прямая со стрелкой 54">
                <a:extLst>
                  <a:ext uri="{FF2B5EF4-FFF2-40B4-BE49-F238E27FC236}">
                    <a16:creationId xmlns:a16="http://schemas.microsoft.com/office/drawing/2014/main" id="{9FEB443E-C54A-15EE-9A4F-91085BA35EAD}"/>
                  </a:ext>
                </a:extLst>
              </p:cNvPr>
              <p:cNvCxnSpPr>
                <a:cxnSpLocks/>
                <a:stCxn id="54" idx="3"/>
                <a:endCxn id="52" idx="1"/>
              </p:cNvCxnSpPr>
              <p:nvPr/>
            </p:nvCxnSpPr>
            <p:spPr>
              <a:xfrm>
                <a:off x="7823371" y="3409272"/>
                <a:ext cx="272266" cy="0"/>
              </a:xfrm>
              <a:prstGeom prst="straightConnector1">
                <a:avLst/>
              </a:prstGeom>
              <a:ln>
                <a:solidFill>
                  <a:srgbClr val="6C0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5CCA402E-04B6-8CE9-E620-6AC66F9ECC56}"/>
                  </a:ext>
                </a:extLst>
              </p:cNvPr>
              <p:cNvSpPr/>
              <p:nvPr/>
            </p:nvSpPr>
            <p:spPr>
              <a:xfrm>
                <a:off x="6725419" y="3631800"/>
                <a:ext cx="184620" cy="7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D7D15D0E-8AA9-502B-BED9-BC5FF57A9393}"/>
                  </a:ext>
                </a:extLst>
              </p:cNvPr>
              <p:cNvSpPr/>
              <p:nvPr/>
            </p:nvSpPr>
            <p:spPr>
              <a:xfrm>
                <a:off x="7642243" y="3629530"/>
                <a:ext cx="184620" cy="71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69889767-8414-38EE-2B42-3E60D4C9464E}"/>
                  </a:ext>
                </a:extLst>
              </p:cNvPr>
              <p:cNvSpPr/>
              <p:nvPr/>
            </p:nvSpPr>
            <p:spPr>
              <a:xfrm>
                <a:off x="7188262" y="3636988"/>
                <a:ext cx="184620" cy="7185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6C0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cxnSp>
            <p:nvCxnSpPr>
              <p:cNvPr id="59" name="Соединительная линия уступом 114">
                <a:extLst>
                  <a:ext uri="{FF2B5EF4-FFF2-40B4-BE49-F238E27FC236}">
                    <a16:creationId xmlns:a16="http://schemas.microsoft.com/office/drawing/2014/main" id="{DE259F43-7363-A1AC-0596-D2084B5DC90A}"/>
                  </a:ext>
                </a:extLst>
              </p:cNvPr>
              <p:cNvCxnSpPr>
                <a:cxnSpLocks/>
                <a:stCxn id="58" idx="3"/>
                <a:endCxn id="54" idx="1"/>
              </p:cNvCxnSpPr>
              <p:nvPr/>
            </p:nvCxnSpPr>
            <p:spPr>
              <a:xfrm flipV="1">
                <a:off x="7372881" y="3409272"/>
                <a:ext cx="265870" cy="263645"/>
              </a:xfrm>
              <a:prstGeom prst="bentConnector3">
                <a:avLst/>
              </a:prstGeom>
              <a:ln>
                <a:solidFill>
                  <a:srgbClr val="6C0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id="{FB39FBF1-9E68-CC08-1D1E-F37F9BC4680A}"/>
                  </a:ext>
                </a:extLst>
              </p:cNvPr>
              <p:cNvCxnSpPr/>
              <p:nvPr/>
            </p:nvCxnSpPr>
            <p:spPr>
              <a:xfrm>
                <a:off x="6737782" y="3496754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id="{023FC143-0A33-6195-0E30-49DE667A5ABE}"/>
                  </a:ext>
                </a:extLst>
              </p:cNvPr>
              <p:cNvCxnSpPr/>
              <p:nvPr/>
            </p:nvCxnSpPr>
            <p:spPr>
              <a:xfrm>
                <a:off x="6737782" y="3558107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id="{F6E12768-8F24-27AB-93A2-9681CF6DE404}"/>
                  </a:ext>
                </a:extLst>
              </p:cNvPr>
              <p:cNvCxnSpPr/>
              <p:nvPr/>
            </p:nvCxnSpPr>
            <p:spPr>
              <a:xfrm>
                <a:off x="7206806" y="3496754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id="{A6293D53-7131-6BFC-F28C-5A7158F0CEA6}"/>
                  </a:ext>
                </a:extLst>
              </p:cNvPr>
              <p:cNvCxnSpPr/>
              <p:nvPr/>
            </p:nvCxnSpPr>
            <p:spPr>
              <a:xfrm>
                <a:off x="7206806" y="3558107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Прямая соединительная линия 191">
                <a:extLst>
                  <a:ext uri="{FF2B5EF4-FFF2-40B4-BE49-F238E27FC236}">
                    <a16:creationId xmlns:a16="http://schemas.microsoft.com/office/drawing/2014/main" id="{AD1B0F04-7C69-BA44-2CA2-CDA3EC398E78}"/>
                  </a:ext>
                </a:extLst>
              </p:cNvPr>
              <p:cNvCxnSpPr/>
              <p:nvPr/>
            </p:nvCxnSpPr>
            <p:spPr>
              <a:xfrm>
                <a:off x="7671405" y="3490087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Прямая соединительная линия 192">
                <a:extLst>
                  <a:ext uri="{FF2B5EF4-FFF2-40B4-BE49-F238E27FC236}">
                    <a16:creationId xmlns:a16="http://schemas.microsoft.com/office/drawing/2014/main" id="{288AAEE9-5CF7-E90C-5AB4-66309FCA5C8C}"/>
                  </a:ext>
                </a:extLst>
              </p:cNvPr>
              <p:cNvCxnSpPr/>
              <p:nvPr/>
            </p:nvCxnSpPr>
            <p:spPr>
              <a:xfrm>
                <a:off x="7671405" y="3551440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Прямая соединительная линия 193">
                <a:extLst>
                  <a:ext uri="{FF2B5EF4-FFF2-40B4-BE49-F238E27FC236}">
                    <a16:creationId xmlns:a16="http://schemas.microsoft.com/office/drawing/2014/main" id="{A06E0F3D-C196-E9D0-8594-5852DE1C82BB}"/>
                  </a:ext>
                </a:extLst>
              </p:cNvPr>
              <p:cNvCxnSpPr/>
              <p:nvPr/>
            </p:nvCxnSpPr>
            <p:spPr>
              <a:xfrm>
                <a:off x="8128290" y="3496754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>
                <a:extLst>
                  <a:ext uri="{FF2B5EF4-FFF2-40B4-BE49-F238E27FC236}">
                    <a16:creationId xmlns:a16="http://schemas.microsoft.com/office/drawing/2014/main" id="{A87B6C6C-ADD1-E0A6-39E0-C3362A7CEA24}"/>
                  </a:ext>
                </a:extLst>
              </p:cNvPr>
              <p:cNvCxnSpPr/>
              <p:nvPr/>
            </p:nvCxnSpPr>
            <p:spPr>
              <a:xfrm>
                <a:off x="8128290" y="3558107"/>
                <a:ext cx="151967" cy="0"/>
              </a:xfrm>
              <a:prstGeom prst="line">
                <a:avLst/>
              </a:prstGeom>
              <a:ln>
                <a:solidFill>
                  <a:srgbClr val="6C0050"/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Прямая со стрелкой 195">
                <a:extLst>
                  <a:ext uri="{FF2B5EF4-FFF2-40B4-BE49-F238E27FC236}">
                    <a16:creationId xmlns:a16="http://schemas.microsoft.com/office/drawing/2014/main" id="{22453499-0F1A-C594-8E78-CA0D5BDFE058}"/>
                  </a:ext>
                </a:extLst>
              </p:cNvPr>
              <p:cNvCxnSpPr>
                <a:cxnSpLocks/>
                <a:stCxn id="53" idx="3"/>
                <a:endCxn id="54" idx="1"/>
              </p:cNvCxnSpPr>
              <p:nvPr/>
            </p:nvCxnSpPr>
            <p:spPr>
              <a:xfrm>
                <a:off x="7366485" y="3409272"/>
                <a:ext cx="272267" cy="0"/>
              </a:xfrm>
              <a:prstGeom prst="straightConnector1">
                <a:avLst/>
              </a:prstGeom>
              <a:ln>
                <a:solidFill>
                  <a:srgbClr val="6C0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Соединительная линия уступом 111">
                <a:extLst>
                  <a:ext uri="{FF2B5EF4-FFF2-40B4-BE49-F238E27FC236}">
                    <a16:creationId xmlns:a16="http://schemas.microsoft.com/office/drawing/2014/main" id="{AA7494C3-7624-FAC8-67D9-1F2324D6CD00}"/>
                  </a:ext>
                </a:extLst>
              </p:cNvPr>
              <p:cNvCxnSpPr>
                <a:cxnSpLocks/>
                <a:stCxn id="56" idx="3"/>
                <a:endCxn id="53" idx="1"/>
              </p:cNvCxnSpPr>
              <p:nvPr/>
            </p:nvCxnSpPr>
            <p:spPr>
              <a:xfrm flipV="1">
                <a:off x="6910039" y="3409272"/>
                <a:ext cx="271826" cy="258456"/>
              </a:xfrm>
              <a:prstGeom prst="bentConnector3">
                <a:avLst/>
              </a:prstGeom>
              <a:ln>
                <a:solidFill>
                  <a:srgbClr val="6C0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Соединительная линия уступом 115">
                <a:extLst>
                  <a:ext uri="{FF2B5EF4-FFF2-40B4-BE49-F238E27FC236}">
                    <a16:creationId xmlns:a16="http://schemas.microsoft.com/office/drawing/2014/main" id="{8FC669ED-ECF7-7B94-1812-CDCF43DE4FD5}"/>
                  </a:ext>
                </a:extLst>
              </p:cNvPr>
              <p:cNvCxnSpPr>
                <a:cxnSpLocks/>
                <a:stCxn id="57" idx="3"/>
                <a:endCxn id="52" idx="1"/>
              </p:cNvCxnSpPr>
              <p:nvPr/>
            </p:nvCxnSpPr>
            <p:spPr>
              <a:xfrm flipV="1">
                <a:off x="7826863" y="3409272"/>
                <a:ext cx="268774" cy="25618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6C0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 стрелкой 198">
                <a:extLst>
                  <a:ext uri="{FF2B5EF4-FFF2-40B4-BE49-F238E27FC236}">
                    <a16:creationId xmlns:a16="http://schemas.microsoft.com/office/drawing/2014/main" id="{98FA2959-C569-1366-4CF3-A5B1D2E43780}"/>
                  </a:ext>
                </a:extLst>
              </p:cNvPr>
              <p:cNvCxnSpPr>
                <a:cxnSpLocks/>
                <a:stCxn id="51" idx="3"/>
                <a:endCxn id="53" idx="1"/>
              </p:cNvCxnSpPr>
              <p:nvPr/>
            </p:nvCxnSpPr>
            <p:spPr>
              <a:xfrm>
                <a:off x="6910039" y="3409272"/>
                <a:ext cx="271826" cy="0"/>
              </a:xfrm>
              <a:prstGeom prst="straightConnector1">
                <a:avLst/>
              </a:prstGeom>
              <a:ln>
                <a:solidFill>
                  <a:srgbClr val="6C0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865768B7-E031-03E5-04D9-6451535D2E82}"/>
                </a:ext>
              </a:extLst>
            </p:cNvPr>
            <p:cNvSpPr/>
            <p:nvPr/>
          </p:nvSpPr>
          <p:spPr>
            <a:xfrm>
              <a:off x="1121749" y="2755119"/>
              <a:ext cx="262729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i="1" dirty="0">
                  <a:latin typeface="Roboto" panose="02000000000000000000" pitchFamily="2" charset="0"/>
                  <a:ea typeface="Roboto" panose="02000000000000000000" pitchFamily="2" charset="0"/>
                </a:rPr>
                <a:t>Почти вся цепочка </a:t>
              </a:r>
              <a:br>
                <a:rPr lang="ru-RU" sz="1300" i="1" dirty="0"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ru-RU" sz="1300" i="1" dirty="0">
                  <a:latin typeface="Roboto" panose="02000000000000000000" pitchFamily="2" charset="0"/>
                  <a:ea typeface="Roboto" panose="02000000000000000000" pitchFamily="2" charset="0"/>
                </a:rPr>
                <a:t>насыщена иностранными </a:t>
              </a:r>
              <a:r>
                <a:rPr lang="ru-RU" sz="1300" i="1" dirty="0" err="1">
                  <a:latin typeface="Roboto" panose="02000000000000000000" pitchFamily="2" charset="0"/>
                  <a:ea typeface="Roboto" panose="02000000000000000000" pitchFamily="2" charset="0"/>
                </a:rPr>
                <a:t>недоверенными</a:t>
              </a:r>
              <a:r>
                <a:rPr lang="ru-RU" sz="1300" i="1" dirty="0">
                  <a:latin typeface="Roboto" panose="02000000000000000000" pitchFamily="2" charset="0"/>
                  <a:ea typeface="Roboto" panose="02000000000000000000" pitchFamily="2" charset="0"/>
                </a:rPr>
                <a:t> решениями</a:t>
              </a:r>
              <a:endParaRPr lang="ru-RU" sz="1300" b="1" i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5" name="Прямоугольник 234">
              <a:extLst>
                <a:ext uri="{FF2B5EF4-FFF2-40B4-BE49-F238E27FC236}">
                  <a16:creationId xmlns:a16="http://schemas.microsoft.com/office/drawing/2014/main" id="{1CEC186E-43F5-B94D-7959-FF735362E0D7}"/>
                </a:ext>
              </a:extLst>
            </p:cNvPr>
            <p:cNvSpPr/>
            <p:nvPr/>
          </p:nvSpPr>
          <p:spPr>
            <a:xfrm>
              <a:off x="799938" y="4067244"/>
              <a:ext cx="329252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i="1" dirty="0">
                  <a:latin typeface="Roboto" panose="02000000000000000000" pitchFamily="2" charset="0"/>
                  <a:ea typeface="Roboto" panose="02000000000000000000" pitchFamily="2" charset="0"/>
                </a:rPr>
                <a:t>Создание доверенных сред и оборудования для  промышленности</a:t>
              </a:r>
              <a:endParaRPr lang="ru-RU" sz="1300" b="1" i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978A094-7826-8CB0-CC9B-19B5B57A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2314-8CFE-4C0D-ACD5-26B303A3D6F0}" type="slidenum">
              <a:rPr lang="ru-RU" sz="1600" smtClean="0"/>
              <a:t>9</a:t>
            </a:fld>
            <a:endParaRPr lang="ru-RU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5370B-DE23-83E6-CFAF-2BE1255E1E17}"/>
              </a:ext>
            </a:extLst>
          </p:cNvPr>
          <p:cNvSpPr txBox="1"/>
          <p:nvPr/>
        </p:nvSpPr>
        <p:spPr>
          <a:xfrm>
            <a:off x="4622307" y="2464442"/>
            <a:ext cx="4039093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Выделение ключевых компетенций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технологического / промышленного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кластера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в регионе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Оценка производственной цепочки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и ее критической инфраструктуры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A00778"/>
              </a:buClr>
              <a:buFont typeface=".Lucida Grande UI Regular"/>
              <a:buChar char="►"/>
              <a:tabLst>
                <a:tab pos="540385" algn="l"/>
              </a:tabLst>
            </a:pP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</a:rPr>
              <a:t>Перестройка цепочки на базе отечественных решений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89C8C2D-FEA5-7390-8D7D-09EA5C167436}"/>
              </a:ext>
            </a:extLst>
          </p:cNvPr>
          <p:cNvSpPr txBox="1">
            <a:spLocks/>
          </p:cNvSpPr>
          <p:nvPr/>
        </p:nvSpPr>
        <p:spPr>
          <a:xfrm>
            <a:off x="1931912" y="145805"/>
            <a:ext cx="6975020" cy="94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72318F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sz="1800" dirty="0"/>
              <a:t>5 форматов мобилизации </a:t>
            </a:r>
            <a:br>
              <a:rPr lang="ru-RU" sz="1800" dirty="0"/>
            </a:br>
            <a:r>
              <a:rPr lang="ru-RU" sz="1800" dirty="0"/>
              <a:t>научно-технологического потенциала территорий</a:t>
            </a:r>
            <a:br>
              <a:rPr lang="ru-RU" sz="1800" dirty="0"/>
            </a:br>
            <a:r>
              <a:rPr lang="ru-RU" sz="1600" b="0" dirty="0"/>
              <a:t>(по итогам Трека команд развития регионов Архипелага 2022)</a:t>
            </a:r>
            <a:endParaRPr lang="ru-RU" sz="1800" b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C05B27-1270-5B11-5208-2FAB16E35581}"/>
              </a:ext>
            </a:extLst>
          </p:cNvPr>
          <p:cNvSpPr/>
          <p:nvPr/>
        </p:nvSpPr>
        <p:spPr>
          <a:xfrm>
            <a:off x="350687" y="1325815"/>
            <a:ext cx="42615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007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Фокусировка существующих технологических компетенций на развитие критической инфраструктуры индустрии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10FBBCF-A59F-7094-8BDB-B4C5E4E6DBEF}"/>
              </a:ext>
            </a:extLst>
          </p:cNvPr>
          <p:cNvSpPr/>
          <p:nvPr/>
        </p:nvSpPr>
        <p:spPr>
          <a:xfrm>
            <a:off x="5732148" y="4445419"/>
            <a:ext cx="2064605" cy="323165"/>
          </a:xfrm>
          <a:prstGeom prst="rect">
            <a:avLst/>
          </a:prstGeom>
          <a:solidFill>
            <a:srgbClr val="A00778">
              <a:alpha val="2588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Запрос к НТИ</a:t>
            </a:r>
          </a:p>
        </p:txBody>
      </p:sp>
      <p:sp>
        <p:nvSpPr>
          <p:cNvPr id="8" name="Google Shape;628;p19">
            <a:extLst>
              <a:ext uri="{FF2B5EF4-FFF2-40B4-BE49-F238E27FC236}">
                <a16:creationId xmlns:a16="http://schemas.microsoft.com/office/drawing/2014/main" id="{BA872CA7-9C8E-1899-F14B-62C6209BA7C6}"/>
              </a:ext>
            </a:extLst>
          </p:cNvPr>
          <p:cNvSpPr/>
          <p:nvPr/>
        </p:nvSpPr>
        <p:spPr>
          <a:xfrm>
            <a:off x="4694566" y="4783973"/>
            <a:ext cx="4139768" cy="1547222"/>
          </a:xfrm>
          <a:prstGeom prst="roundRect">
            <a:avLst>
              <a:gd name="adj" fmla="val 7793"/>
            </a:avLst>
          </a:prstGeom>
          <a:noFill/>
          <a:ln w="12700" cap="flat" cmpd="sng">
            <a:solidFill>
              <a:srgbClr val="6C0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Интеграция проекта в дорожную карту рынка </a:t>
            </a: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</a:rPr>
              <a:t>Сэйфнет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 НТИ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Выделение «Фотоники» как отдельного направления отбора проектов, </a:t>
            </a:r>
            <a:b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</a:rPr>
              <a:t>создание независимых наукоемких элементов производственной цепочки</a:t>
            </a:r>
          </a:p>
        </p:txBody>
      </p:sp>
    </p:spTree>
    <p:extLst>
      <p:ext uri="{BB962C8B-B14F-4D97-AF65-F5344CB8AC3E}">
        <p14:creationId xmlns:p14="http://schemas.microsoft.com/office/powerpoint/2010/main" val="2575608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prom" id="{C43D3FE5-636C-4865-9CB8-AA3E68EC1F33}" vid="{9AF63F5B-76DD-4AF4-AC28-C80C8D31F3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technoprom</Template>
  <TotalTime>6654</TotalTime>
  <Words>1532</Words>
  <Application>Microsoft Macintosh PowerPoint</Application>
  <PresentationFormat>Экран (4:3)</PresentationFormat>
  <Paragraphs>197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.Lucida Grande UI Regular</vt:lpstr>
      <vt:lpstr>Arial</vt:lpstr>
      <vt:lpstr>Calibri</vt:lpstr>
      <vt:lpstr>Calibri Light</vt:lpstr>
      <vt:lpstr>Roboto</vt:lpstr>
      <vt:lpstr>Тема1</vt:lpstr>
      <vt:lpstr> </vt:lpstr>
      <vt:lpstr> </vt:lpstr>
      <vt:lpstr>Участники Трека команд развития регионов  на Архипелаге 2022 (г. Севастополь)</vt:lpstr>
      <vt:lpstr>Презентация PowerPoint</vt:lpstr>
      <vt:lpstr>Презентация PowerPoint</vt:lpstr>
      <vt:lpstr>5 форматов мобилизации научно-технологического потенциала (по итогам трека команд развития регионов Архипелага 2022)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Две группы критериев для выделения  пилотных территорий с высоким НТП  (в том числе, реализующих один из пяти форматов)</vt:lpstr>
      <vt:lpstr>Территории с высоким НТП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Буланкин</dc:creator>
  <cp:lastModifiedBy>Евгений Грибов</cp:lastModifiedBy>
  <cp:revision>121</cp:revision>
  <dcterms:created xsi:type="dcterms:W3CDTF">2022-08-03T15:53:18Z</dcterms:created>
  <dcterms:modified xsi:type="dcterms:W3CDTF">2022-08-24T00:08:51Z</dcterms:modified>
</cp:coreProperties>
</file>